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40"/>
  </p:notesMasterIdLst>
  <p:sldIdLst>
    <p:sldId id="294" r:id="rId2"/>
    <p:sldId id="256" r:id="rId3"/>
    <p:sldId id="262" r:id="rId4"/>
    <p:sldId id="260" r:id="rId5"/>
    <p:sldId id="257" r:id="rId6"/>
    <p:sldId id="287" r:id="rId7"/>
    <p:sldId id="291" r:id="rId8"/>
    <p:sldId id="258" r:id="rId9"/>
    <p:sldId id="273" r:id="rId10"/>
    <p:sldId id="292" r:id="rId11"/>
    <p:sldId id="290" r:id="rId12"/>
    <p:sldId id="259" r:id="rId13"/>
    <p:sldId id="261" r:id="rId14"/>
    <p:sldId id="263" r:id="rId15"/>
    <p:sldId id="264" r:id="rId16"/>
    <p:sldId id="265" r:id="rId17"/>
    <p:sldId id="279" r:id="rId18"/>
    <p:sldId id="299" r:id="rId19"/>
    <p:sldId id="266" r:id="rId20"/>
    <p:sldId id="268" r:id="rId21"/>
    <p:sldId id="284" r:id="rId22"/>
    <p:sldId id="280" r:id="rId23"/>
    <p:sldId id="270" r:id="rId24"/>
    <p:sldId id="281" r:id="rId25"/>
    <p:sldId id="288" r:id="rId26"/>
    <p:sldId id="282" r:id="rId27"/>
    <p:sldId id="283" r:id="rId28"/>
    <p:sldId id="285" r:id="rId29"/>
    <p:sldId id="286" r:id="rId30"/>
    <p:sldId id="267" r:id="rId31"/>
    <p:sldId id="272" r:id="rId32"/>
    <p:sldId id="295" r:id="rId33"/>
    <p:sldId id="296" r:id="rId34"/>
    <p:sldId id="297" r:id="rId35"/>
    <p:sldId id="298" r:id="rId36"/>
    <p:sldId id="293" r:id="rId37"/>
    <p:sldId id="300" r:id="rId38"/>
    <p:sldId id="27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2"/>
    <p:restoredTop sz="94674"/>
  </p:normalViewPr>
  <p:slideViewPr>
    <p:cSldViewPr snapToGrid="0" snapToObjects="1">
      <p:cViewPr varScale="1">
        <p:scale>
          <a:sx n="82" d="100"/>
          <a:sy n="82" d="100"/>
        </p:scale>
        <p:origin x="648" y="84"/>
      </p:cViewPr>
      <p:guideLst>
        <p:guide orient="horz" pos="2160"/>
        <p:guide pos="3840"/>
      </p:guideLst>
    </p:cSldViewPr>
  </p:slideViewPr>
  <p:outlineViewPr>
    <p:cViewPr>
      <p:scale>
        <a:sx n="33" d="100"/>
        <a:sy n="33" d="100"/>
      </p:scale>
      <p:origin x="0" y="-1647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Young" userId="9a7f8f2c111b2a99" providerId="LiveId" clId="{014466BA-4798-4259-A787-C90B6DCAC6C0}"/>
    <pc:docChg chg="modSld">
      <pc:chgData name="Steve Young" userId="9a7f8f2c111b2a99" providerId="LiveId" clId="{014466BA-4798-4259-A787-C90B6DCAC6C0}" dt="2023-08-04T00:02:11.856" v="1" actId="20577"/>
      <pc:docMkLst>
        <pc:docMk/>
      </pc:docMkLst>
      <pc:sldChg chg="modSp mod">
        <pc:chgData name="Steve Young" userId="9a7f8f2c111b2a99" providerId="LiveId" clId="{014466BA-4798-4259-A787-C90B6DCAC6C0}" dt="2023-08-04T00:02:11.856" v="1" actId="20577"/>
        <pc:sldMkLst>
          <pc:docMk/>
          <pc:sldMk cId="2146960623" sldId="282"/>
        </pc:sldMkLst>
        <pc:spChg chg="mod">
          <ac:chgData name="Steve Young" userId="9a7f8f2c111b2a99" providerId="LiveId" clId="{014466BA-4798-4259-A787-C90B6DCAC6C0}" dt="2023-08-04T00:02:11.856" v="1" actId="20577"/>
          <ac:spMkLst>
            <pc:docMk/>
            <pc:sldMk cId="2146960623" sldId="28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E57BA-707F-4F5C-8033-9708DF310C2D}"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22EB2-BAB9-402A-9780-05E03FB99664}" type="slidenum">
              <a:rPr lang="en-US" smtClean="0"/>
              <a:t>‹#›</a:t>
            </a:fld>
            <a:endParaRPr lang="en-US"/>
          </a:p>
        </p:txBody>
      </p:sp>
    </p:spTree>
    <p:extLst>
      <p:ext uri="{BB962C8B-B14F-4D97-AF65-F5344CB8AC3E}">
        <p14:creationId xmlns:p14="http://schemas.microsoft.com/office/powerpoint/2010/main" val="199751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22EB2-BAB9-402A-9780-05E03FB99664}" type="slidenum">
              <a:rPr lang="en-US" smtClean="0"/>
              <a:t>4</a:t>
            </a:fld>
            <a:endParaRPr lang="en-US"/>
          </a:p>
        </p:txBody>
      </p:sp>
    </p:spTree>
    <p:extLst>
      <p:ext uri="{BB962C8B-B14F-4D97-AF65-F5344CB8AC3E}">
        <p14:creationId xmlns:p14="http://schemas.microsoft.com/office/powerpoint/2010/main" val="108370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0101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25025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308953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264077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9312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578774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207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4552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38582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6416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0364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82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3611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934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1990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033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8/3/2023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3208639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ysou.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u16u19@ayso779.org" TargetMode="External"/><Relationship Id="rId2" Type="http://schemas.openxmlformats.org/officeDocument/2006/relationships/hyperlink" Target="mailto:coachadmin@ayso779.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coachingmanual.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ysou.org" TargetMode="External"/><Relationship Id="rId2" Type="http://schemas.openxmlformats.org/officeDocument/2006/relationships/hyperlink" Target="http://www.ayso779.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ayso.org" TargetMode="External"/><Relationship Id="rId2" Type="http://schemas.openxmlformats.org/officeDocument/2006/relationships/hyperlink" Target="http://www.aysou.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157" y="1402303"/>
            <a:ext cx="4512988" cy="3317938"/>
          </a:xfrm>
        </p:spPr>
        <p:txBody>
          <a:bodyPr vert="horz" lIns="91440" tIns="45720" rIns="91440" bIns="45720" rtlCol="0" anchor="t">
            <a:normAutofit/>
          </a:bodyPr>
          <a:lstStyle/>
          <a:p>
            <a:pPr marL="0" indent="0">
              <a:buNone/>
            </a:pPr>
            <a:endParaRPr lang="en-US" dirty="0">
              <a:solidFill>
                <a:schemeClr val="tx1"/>
              </a:solidFill>
            </a:endParaRPr>
          </a:p>
          <a:p>
            <a:pPr marL="0" indent="0">
              <a:buNone/>
            </a:pPr>
            <a:endParaRPr lang="en-US" dirty="0">
              <a:solidFill>
                <a:schemeClr val="tx1"/>
              </a:solidFill>
            </a:endParaRPr>
          </a:p>
          <a:p>
            <a:pPr marL="0" indent="0" algn="ctr">
              <a:buNone/>
            </a:pPr>
            <a:r>
              <a:rPr lang="en-US" sz="5400" dirty="0">
                <a:solidFill>
                  <a:schemeClr val="tx1"/>
                </a:solidFill>
              </a:rPr>
              <a:t>COACHES DISTRIBUTION</a:t>
            </a:r>
          </a:p>
          <a:p>
            <a:pPr marL="0" indent="0" algn="ctr">
              <a:buNone/>
            </a:pPr>
            <a:r>
              <a:rPr lang="en-US" sz="3200" dirty="0">
                <a:solidFill>
                  <a:schemeClr val="tx1"/>
                </a:solidFill>
              </a:rPr>
              <a:t>8-2-23</a:t>
            </a:r>
          </a:p>
        </p:txBody>
      </p:sp>
      <p:pic>
        <p:nvPicPr>
          <p:cNvPr id="4" name="Picture 3" descr="A logo of a football team&#10;&#10;Description automatically generated">
            <a:extLst>
              <a:ext uri="{FF2B5EF4-FFF2-40B4-BE49-F238E27FC236}">
                <a16:creationId xmlns:a16="http://schemas.microsoft.com/office/drawing/2014/main" id="{51E277E2-B4F5-A228-E5B8-6C0E5A98D77E}"/>
              </a:ext>
            </a:extLst>
          </p:cNvPr>
          <p:cNvPicPr>
            <a:picLocks noChangeAspect="1"/>
          </p:cNvPicPr>
          <p:nvPr/>
        </p:nvPicPr>
        <p:blipFill>
          <a:blip r:embed="rId2"/>
          <a:stretch>
            <a:fillRect/>
          </a:stretch>
        </p:blipFill>
        <p:spPr>
          <a:xfrm>
            <a:off x="-3174" y="381252"/>
            <a:ext cx="6095496" cy="6095496"/>
          </a:xfrm>
          <a:prstGeom prst="rect">
            <a:avLst/>
          </a:prstGeom>
        </p:spPr>
      </p:pic>
    </p:spTree>
    <p:extLst>
      <p:ext uri="{BB962C8B-B14F-4D97-AF65-F5344CB8AC3E}">
        <p14:creationId xmlns:p14="http://schemas.microsoft.com/office/powerpoint/2010/main" val="2967536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2F1E-0C66-635A-0C62-2FA3C0BB4A0F}"/>
              </a:ext>
            </a:extLst>
          </p:cNvPr>
          <p:cNvSpPr>
            <a:spLocks noGrp="1"/>
          </p:cNvSpPr>
          <p:nvPr>
            <p:ph type="title"/>
          </p:nvPr>
        </p:nvSpPr>
        <p:spPr/>
        <p:txBody>
          <a:bodyPr/>
          <a:lstStyle/>
          <a:p>
            <a:r>
              <a:rPr lang="en-US" sz="4800" b="1" u="sng" dirty="0">
                <a:solidFill>
                  <a:schemeClr val="accent2">
                    <a:lumMod val="75000"/>
                  </a:schemeClr>
                </a:solidFill>
              </a:rPr>
              <a:t>COACH CERTIFICATIONS</a:t>
            </a:r>
            <a:r>
              <a:rPr lang="en-US" sz="4800" dirty="0">
                <a:solidFill>
                  <a:schemeClr val="accent2">
                    <a:lumMod val="75000"/>
                  </a:schemeClr>
                </a:solidFill>
              </a:rPr>
              <a:t>	</a:t>
            </a:r>
            <a:r>
              <a:rPr lang="en-US" dirty="0"/>
              <a:t>	</a:t>
            </a:r>
          </a:p>
        </p:txBody>
      </p:sp>
      <p:sp>
        <p:nvSpPr>
          <p:cNvPr id="5" name="Content Placeholder 4">
            <a:extLst>
              <a:ext uri="{FF2B5EF4-FFF2-40B4-BE49-F238E27FC236}">
                <a16:creationId xmlns:a16="http://schemas.microsoft.com/office/drawing/2014/main" id="{4C0AA3D6-574A-972C-4EBC-10BE110BE5A5}"/>
              </a:ext>
            </a:extLst>
          </p:cNvPr>
          <p:cNvSpPr>
            <a:spLocks noGrp="1"/>
          </p:cNvSpPr>
          <p:nvPr>
            <p:ph idx="1"/>
          </p:nvPr>
        </p:nvSpPr>
        <p:spPr>
          <a:xfrm>
            <a:off x="677334" y="1453663"/>
            <a:ext cx="8596668" cy="4587700"/>
          </a:xfrm>
        </p:spPr>
        <p:txBody>
          <a:bodyPr>
            <a:normAutofit/>
          </a:bodyPr>
          <a:lstStyle/>
          <a:p>
            <a:pPr lvl="1"/>
            <a:r>
              <a:rPr lang="en-US" sz="2200" dirty="0"/>
              <a:t>6. </a:t>
            </a:r>
            <a:r>
              <a:rPr lang="en-US" sz="2200" b="1" dirty="0">
                <a:solidFill>
                  <a:schemeClr val="accent4">
                    <a:lumMod val="75000"/>
                  </a:schemeClr>
                </a:solidFill>
              </a:rPr>
              <a:t>Complete Live scan at the region sponsored live scan on picture day, </a:t>
            </a:r>
            <a:r>
              <a:rPr lang="en-US" sz="2200" b="1">
                <a:solidFill>
                  <a:schemeClr val="accent4">
                    <a:lumMod val="75000"/>
                  </a:schemeClr>
                </a:solidFill>
              </a:rPr>
              <a:t>September 9, </a:t>
            </a:r>
            <a:r>
              <a:rPr lang="en-US" sz="2200" b="1" dirty="0">
                <a:solidFill>
                  <a:schemeClr val="accent4">
                    <a:lumMod val="75000"/>
                  </a:schemeClr>
                </a:solidFill>
              </a:rPr>
              <a:t>2023. </a:t>
            </a:r>
            <a:endParaRPr lang="en-US" sz="2200" b="1" dirty="0"/>
          </a:p>
          <a:p>
            <a:pPr lvl="1"/>
            <a:r>
              <a:rPr lang="en-US" sz="2200" dirty="0">
                <a:solidFill>
                  <a:schemeClr val="tx1"/>
                </a:solidFill>
              </a:rPr>
              <a:t>7.</a:t>
            </a:r>
            <a:r>
              <a:rPr lang="en-US" sz="2200" b="1" dirty="0">
                <a:solidFill>
                  <a:schemeClr val="tx1"/>
                </a:solidFill>
              </a:rPr>
              <a:t> </a:t>
            </a:r>
            <a:r>
              <a:rPr lang="en-US" sz="2200" b="1" dirty="0">
                <a:solidFill>
                  <a:srgbClr val="0070C0"/>
                </a:solidFill>
              </a:rPr>
              <a:t>Safe Sport Training. </a:t>
            </a:r>
          </a:p>
          <a:p>
            <a:pPr lvl="2"/>
            <a:r>
              <a:rPr lang="en-US" sz="2200" i="1" dirty="0"/>
              <a:t>All Training is easily accessible from the volunteer page under your account. You can select the box on the item you want to complete and then renew and update. </a:t>
            </a:r>
          </a:p>
          <a:p>
            <a:pPr lvl="1"/>
            <a:r>
              <a:rPr lang="en-US" sz="2200" dirty="0">
                <a:solidFill>
                  <a:schemeClr val="tx1"/>
                </a:solidFill>
              </a:rPr>
              <a:t>8.</a:t>
            </a:r>
            <a:r>
              <a:rPr lang="en-US" sz="2200" b="1" dirty="0">
                <a:solidFill>
                  <a:schemeClr val="tx1"/>
                </a:solidFill>
              </a:rPr>
              <a:t> </a:t>
            </a:r>
            <a:r>
              <a:rPr lang="en-US" sz="2200" b="1" dirty="0">
                <a:solidFill>
                  <a:srgbClr val="0070C0"/>
                </a:solidFill>
              </a:rPr>
              <a:t>Upload your picture on your user profile. </a:t>
            </a:r>
          </a:p>
          <a:p>
            <a:pPr lvl="2"/>
            <a:r>
              <a:rPr lang="en-US" sz="2200" i="1" dirty="0"/>
              <a:t>This is found in your sports connect account, upload a headshot of you for your coach badge.</a:t>
            </a:r>
          </a:p>
          <a:p>
            <a:pPr lvl="2"/>
            <a:endParaRPr lang="en-US" sz="2200" i="1" dirty="0"/>
          </a:p>
          <a:p>
            <a:pPr marL="0" indent="0">
              <a:buNone/>
            </a:pPr>
            <a:endParaRPr lang="en-US" dirty="0"/>
          </a:p>
        </p:txBody>
      </p:sp>
      <p:pic>
        <p:nvPicPr>
          <p:cNvPr id="4" name="Picture 3">
            <a:extLst>
              <a:ext uri="{FF2B5EF4-FFF2-40B4-BE49-F238E27FC236}">
                <a16:creationId xmlns:a16="http://schemas.microsoft.com/office/drawing/2014/main" id="{D39A86E2-969A-E1A5-FE07-87F1B9D7287F}"/>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3443779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solidFill>
                  <a:schemeClr val="accent2">
                    <a:lumMod val="75000"/>
                  </a:schemeClr>
                </a:solidFill>
              </a:rPr>
              <a:t>COACH CERTIFICATIONS</a:t>
            </a:r>
            <a:endParaRPr lang="en-US" sz="4800" dirty="0">
              <a:solidFill>
                <a:schemeClr val="accent2">
                  <a:lumMod val="75000"/>
                </a:schemeClr>
              </a:solidFill>
            </a:endParaRPr>
          </a:p>
        </p:txBody>
      </p:sp>
      <p:sp>
        <p:nvSpPr>
          <p:cNvPr id="3" name="Content Placeholder 2"/>
          <p:cNvSpPr>
            <a:spLocks noGrp="1"/>
          </p:cNvSpPr>
          <p:nvPr>
            <p:ph idx="1"/>
          </p:nvPr>
        </p:nvSpPr>
        <p:spPr>
          <a:xfrm>
            <a:off x="677334" y="1767017"/>
            <a:ext cx="8596668" cy="5090984"/>
          </a:xfrm>
        </p:spPr>
        <p:txBody>
          <a:bodyPr vert="horz" lIns="91440" tIns="45720" rIns="91440" bIns="45720" rtlCol="0" anchor="t">
            <a:normAutofit/>
          </a:bodyPr>
          <a:lstStyle/>
          <a:p>
            <a:pPr marL="457200" lvl="1" indent="0">
              <a:buNone/>
            </a:pPr>
            <a:r>
              <a:rPr lang="en-US" sz="2200" b="1" dirty="0">
                <a:solidFill>
                  <a:srgbClr val="FF0000"/>
                </a:solidFill>
              </a:rPr>
              <a:t>IN PERSON Coach Certification Training (Sign up for course on </a:t>
            </a:r>
            <a:r>
              <a:rPr lang="en-US" sz="2200" b="1" dirty="0">
                <a:solidFill>
                  <a:srgbClr val="FF0000"/>
                </a:solidFill>
                <a:hlinkClick r:id="rId2"/>
              </a:rPr>
              <a:t>www.aysou.org</a:t>
            </a:r>
            <a:r>
              <a:rPr lang="en-US" sz="2200" b="1" dirty="0">
                <a:solidFill>
                  <a:srgbClr val="FF0000"/>
                </a:solidFill>
              </a:rPr>
              <a:t>) </a:t>
            </a:r>
            <a:endParaRPr lang="en-US" sz="2200" dirty="0"/>
          </a:p>
          <a:p>
            <a:pPr lvl="2"/>
            <a:r>
              <a:rPr lang="en-US" sz="2200" dirty="0"/>
              <a:t>10U divisions: U10 Coach (August 12</a:t>
            </a:r>
            <a:r>
              <a:rPr lang="en-US" sz="2200" baseline="30000" dirty="0"/>
              <a:t>th</a:t>
            </a:r>
            <a:r>
              <a:rPr lang="en-US" sz="2200" dirty="0"/>
              <a:t> or 13</a:t>
            </a:r>
            <a:r>
              <a:rPr lang="en-US" sz="2200" baseline="30000" dirty="0"/>
              <a:t>th</a:t>
            </a:r>
            <a:r>
              <a:rPr lang="en-US" sz="2200" dirty="0"/>
              <a:t> at Ontario Super Camp)</a:t>
            </a:r>
          </a:p>
          <a:p>
            <a:pPr lvl="2"/>
            <a:r>
              <a:rPr lang="en-US" sz="2200" dirty="0"/>
              <a:t>12U divisions: U12 Coach (August 12</a:t>
            </a:r>
            <a:r>
              <a:rPr lang="en-US" sz="2200" baseline="30000" dirty="0"/>
              <a:t>th</a:t>
            </a:r>
            <a:r>
              <a:rPr lang="en-US" sz="2200" dirty="0"/>
              <a:t> or 13</a:t>
            </a:r>
            <a:r>
              <a:rPr lang="en-US" sz="2200" baseline="30000" dirty="0"/>
              <a:t>th</a:t>
            </a:r>
            <a:r>
              <a:rPr lang="en-US" sz="2200" dirty="0"/>
              <a:t> at Ontario Super Camp) Complete online pre-course and register for in person class</a:t>
            </a:r>
          </a:p>
          <a:p>
            <a:pPr lvl="2"/>
            <a:r>
              <a:rPr lang="en-US" sz="2200" dirty="0"/>
              <a:t>14U divisions: Intermediate Coach </a:t>
            </a:r>
            <a:r>
              <a:rPr lang="en-US" sz="2200" dirty="0">
                <a:solidFill>
                  <a:srgbClr val="00B0F0"/>
                </a:solidFill>
              </a:rPr>
              <a:t>(August 12th at Ontario Super Camp. U12 coach and online Intermediate pre-course completed as prerequisites)</a:t>
            </a:r>
          </a:p>
          <a:p>
            <a:pPr lvl="2"/>
            <a:r>
              <a:rPr lang="en-US" sz="2200" dirty="0"/>
              <a:t>U16/19 divisions: Advanced Coach </a:t>
            </a:r>
            <a:r>
              <a:rPr lang="en-US" sz="2200" dirty="0">
                <a:solidFill>
                  <a:srgbClr val="00B0F0"/>
                </a:solidFill>
              </a:rPr>
              <a:t>(August 13th at Ontario Super Camp Intermediate coach and online Advanced pre-course completed as prerequisites)</a:t>
            </a:r>
          </a:p>
        </p:txBody>
      </p:sp>
      <p:pic>
        <p:nvPicPr>
          <p:cNvPr id="4" name="Picture 3">
            <a:extLst>
              <a:ext uri="{FF2B5EF4-FFF2-40B4-BE49-F238E27FC236}">
                <a16:creationId xmlns:a16="http://schemas.microsoft.com/office/drawing/2014/main" id="{21D41FE5-A86D-3E13-6ED5-EE4F31CFF822}"/>
              </a:ext>
            </a:extLst>
          </p:cNvPr>
          <p:cNvPicPr>
            <a:picLocks noChangeAspect="1"/>
          </p:cNvPicPr>
          <p:nvPr/>
        </p:nvPicPr>
        <p:blipFill>
          <a:blip r:embed="rId3"/>
          <a:srcRect/>
          <a:stretch/>
        </p:blipFill>
        <p:spPr>
          <a:xfrm>
            <a:off x="10006401" y="4716766"/>
            <a:ext cx="1844067" cy="1844067"/>
          </a:xfrm>
          <a:prstGeom prst="rect">
            <a:avLst/>
          </a:prstGeom>
        </p:spPr>
      </p:pic>
    </p:spTree>
    <p:extLst>
      <p:ext uri="{BB962C8B-B14F-4D97-AF65-F5344CB8AC3E}">
        <p14:creationId xmlns:p14="http://schemas.microsoft.com/office/powerpoint/2010/main" val="96169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74661"/>
            <a:ext cx="8923257" cy="1397285"/>
          </a:xfrm>
        </p:spPr>
        <p:txBody>
          <a:bodyPr>
            <a:noAutofit/>
          </a:bodyPr>
          <a:lstStyle/>
          <a:p>
            <a:r>
              <a:rPr lang="en-US" sz="4800" b="1" u="sng" dirty="0">
                <a:solidFill>
                  <a:schemeClr val="accent2">
                    <a:lumMod val="75000"/>
                  </a:schemeClr>
                </a:solidFill>
              </a:rPr>
              <a:t>AYSO 779 COACH CERTIFICATION CLINICS</a:t>
            </a:r>
          </a:p>
        </p:txBody>
      </p:sp>
      <p:sp>
        <p:nvSpPr>
          <p:cNvPr id="3" name="Content Placeholder 2"/>
          <p:cNvSpPr>
            <a:spLocks noGrp="1"/>
          </p:cNvSpPr>
          <p:nvPr>
            <p:ph idx="1"/>
          </p:nvPr>
        </p:nvSpPr>
        <p:spPr>
          <a:xfrm>
            <a:off x="745170" y="1804542"/>
            <a:ext cx="9261231" cy="4799458"/>
          </a:xfrm>
        </p:spPr>
        <p:txBody>
          <a:bodyPr vert="horz" lIns="91440" tIns="45720" rIns="91440" bIns="45720" rtlCol="0" anchor="t">
            <a:noAutofit/>
          </a:bodyPr>
          <a:lstStyle/>
          <a:p>
            <a:r>
              <a:rPr lang="en-US" sz="2200" dirty="0"/>
              <a:t>12U, Intermediate and Advanced coach certification classes</a:t>
            </a:r>
          </a:p>
          <a:p>
            <a:pPr lvl="1"/>
            <a:r>
              <a:rPr lang="en-US" sz="2200" dirty="0">
                <a:solidFill>
                  <a:srgbClr val="404040"/>
                </a:solidFill>
              </a:rPr>
              <a:t>Can attend any class offered by our region or a region nearby </a:t>
            </a:r>
          </a:p>
          <a:p>
            <a:r>
              <a:rPr lang="en-US" sz="2200" dirty="0"/>
              <a:t>Sign up on www.aysou.org (NO SIGNUPS. ON SITE, SIGN UP PRIOR)</a:t>
            </a:r>
          </a:p>
          <a:p>
            <a:pPr lvl="1"/>
            <a:r>
              <a:rPr lang="en-US" sz="2200" dirty="0"/>
              <a:t>Click “In Person Courses"</a:t>
            </a:r>
          </a:p>
          <a:p>
            <a:pPr lvl="1"/>
            <a:r>
              <a:rPr lang="en-US" sz="2200" dirty="0"/>
              <a:t>Click the </a:t>
            </a:r>
            <a:r>
              <a:rPr lang="en-US" sz="2200" dirty="0">
                <a:solidFill>
                  <a:srgbClr val="00B0F0"/>
                </a:solidFill>
              </a:rPr>
              <a:t>blue Sessions tab </a:t>
            </a:r>
            <a:r>
              <a:rPr lang="en-US" sz="2200" dirty="0"/>
              <a:t>for the coach level course needed </a:t>
            </a:r>
          </a:p>
          <a:p>
            <a:pPr lvl="1"/>
            <a:r>
              <a:rPr lang="en-US" sz="2200" dirty="0"/>
              <a:t>Click the </a:t>
            </a:r>
            <a:r>
              <a:rPr lang="en-US" sz="2200" dirty="0">
                <a:solidFill>
                  <a:srgbClr val="00B0F0"/>
                </a:solidFill>
              </a:rPr>
              <a:t>blue Register tab</a:t>
            </a:r>
            <a:r>
              <a:rPr lang="en-US" sz="2200" dirty="0"/>
              <a:t> for the course to are signing up for</a:t>
            </a:r>
          </a:p>
          <a:p>
            <a:pPr lvl="1"/>
            <a:r>
              <a:rPr lang="en-US" sz="2200" dirty="0"/>
              <a:t>Read the information for location and anything that needs to be completed prior to the certification course.</a:t>
            </a:r>
          </a:p>
          <a:p>
            <a:pPr lvl="1"/>
            <a:r>
              <a:rPr lang="en-US" sz="2200" dirty="0"/>
              <a:t>Time on the field is required so wear comfortable clothes and shoes geared for activity. </a:t>
            </a:r>
          </a:p>
          <a:p>
            <a:r>
              <a:rPr lang="en-US" sz="2200" dirty="0"/>
              <a:t>MUST SIGN IN AND SIGN OUT TO COMPLETE COURSE</a:t>
            </a:r>
          </a:p>
          <a:p>
            <a:endParaRPr lang="en-US" sz="2400" dirty="0"/>
          </a:p>
        </p:txBody>
      </p:sp>
      <p:pic>
        <p:nvPicPr>
          <p:cNvPr id="4" name="Picture 3">
            <a:extLst>
              <a:ext uri="{FF2B5EF4-FFF2-40B4-BE49-F238E27FC236}">
                <a16:creationId xmlns:a16="http://schemas.microsoft.com/office/drawing/2014/main" id="{0F3EE860-D84B-E053-4C4A-D50D30A4518E}"/>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034658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9774"/>
            <a:ext cx="8596668" cy="1320800"/>
          </a:xfrm>
        </p:spPr>
        <p:txBody>
          <a:bodyPr/>
          <a:lstStyle/>
          <a:p>
            <a:r>
              <a:rPr lang="en-US" sz="4800" b="1" u="sng" dirty="0">
                <a:solidFill>
                  <a:schemeClr val="accent2">
                    <a:lumMod val="75000"/>
                  </a:schemeClr>
                </a:solidFill>
              </a:rPr>
              <a:t>COACH ID BADGES</a:t>
            </a:r>
          </a:p>
        </p:txBody>
      </p:sp>
      <p:sp>
        <p:nvSpPr>
          <p:cNvPr id="3" name="Content Placeholder 2"/>
          <p:cNvSpPr>
            <a:spLocks noGrp="1"/>
          </p:cNvSpPr>
          <p:nvPr>
            <p:ph idx="1"/>
          </p:nvPr>
        </p:nvSpPr>
        <p:spPr>
          <a:xfrm>
            <a:off x="677334" y="1266574"/>
            <a:ext cx="8946541" cy="4592843"/>
          </a:xfrm>
        </p:spPr>
        <p:txBody>
          <a:bodyPr vert="horz" lIns="91440" tIns="45720" rIns="91440" bIns="45720" rtlCol="0" anchor="t">
            <a:noAutofit/>
          </a:bodyPr>
          <a:lstStyle/>
          <a:p>
            <a:r>
              <a:rPr lang="en-US" sz="2200" dirty="0"/>
              <a:t>2023 Picture ID badge MUST be worn at practices and games by the Head and Assistant Coaches.</a:t>
            </a:r>
          </a:p>
          <a:p>
            <a:r>
              <a:rPr lang="en-US" sz="2200" dirty="0"/>
              <a:t>Coaches must wear the 2023 Badge only.</a:t>
            </a:r>
          </a:p>
          <a:p>
            <a:r>
              <a:rPr lang="en-US" sz="2200" dirty="0">
                <a:solidFill>
                  <a:srgbClr val="FF0000"/>
                </a:solidFill>
              </a:rPr>
              <a:t>ID badges will be printed only when the 8 coach certification items have been completed.</a:t>
            </a:r>
          </a:p>
          <a:p>
            <a:r>
              <a:rPr lang="en-US" sz="2200" dirty="0"/>
              <a:t>ID badges are for the safety of the coach.</a:t>
            </a:r>
          </a:p>
          <a:p>
            <a:r>
              <a:rPr lang="en-US" sz="2200" dirty="0"/>
              <a:t>Pictures for ID badges will be uploaded by you on your sports connect site</a:t>
            </a:r>
          </a:p>
          <a:p>
            <a:r>
              <a:rPr lang="en-US" sz="2200" dirty="0"/>
              <a:t>ID badges will be available for pick up at the Region tent of your game site once ALL of your certifications are complete, starting on the first day of games.</a:t>
            </a:r>
          </a:p>
          <a:p>
            <a:r>
              <a:rPr lang="en-US" sz="2200" dirty="0"/>
              <a:t>Coaches will sign in at the Board tent before their game and show their badge. This is for ALL divisions!</a:t>
            </a:r>
          </a:p>
          <a:p>
            <a:endParaRPr lang="en-US" sz="2000" dirty="0"/>
          </a:p>
        </p:txBody>
      </p:sp>
      <p:pic>
        <p:nvPicPr>
          <p:cNvPr id="4" name="Picture 3">
            <a:extLst>
              <a:ext uri="{FF2B5EF4-FFF2-40B4-BE49-F238E27FC236}">
                <a16:creationId xmlns:a16="http://schemas.microsoft.com/office/drawing/2014/main" id="{4A9DD544-41A9-C75B-7948-694B1FB4964E}"/>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066669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solidFill>
                  <a:schemeClr val="accent2">
                    <a:lumMod val="75000"/>
                  </a:schemeClr>
                </a:solidFill>
              </a:rPr>
              <a:t>COACH SUPPLIES</a:t>
            </a:r>
            <a:r>
              <a:rPr lang="en-US" dirty="0"/>
              <a:t>	</a:t>
            </a:r>
          </a:p>
        </p:txBody>
      </p:sp>
      <p:sp>
        <p:nvSpPr>
          <p:cNvPr id="3" name="Content Placeholder 2"/>
          <p:cNvSpPr>
            <a:spLocks noGrp="1"/>
          </p:cNvSpPr>
          <p:nvPr>
            <p:ph idx="1"/>
          </p:nvPr>
        </p:nvSpPr>
        <p:spPr>
          <a:xfrm>
            <a:off x="1103312" y="2024008"/>
            <a:ext cx="8946541" cy="4224391"/>
          </a:xfrm>
          <a:noFill/>
        </p:spPr>
        <p:txBody>
          <a:bodyPr vert="horz" lIns="91440" tIns="45720" rIns="91440" bIns="45720" rtlCol="0" anchor="t">
            <a:normAutofit/>
          </a:bodyPr>
          <a:lstStyle/>
          <a:p>
            <a:pPr marL="0" indent="0">
              <a:buNone/>
            </a:pPr>
            <a:r>
              <a:rPr lang="en-US" sz="2800" b="1" dirty="0"/>
              <a:t>THE REGION WILL PROVIDE ALL HEAD COACHES:</a:t>
            </a:r>
          </a:p>
          <a:p>
            <a:pPr lvl="1"/>
            <a:r>
              <a:rPr lang="en-US" sz="2200" dirty="0"/>
              <a:t>3 Soccer balls</a:t>
            </a:r>
          </a:p>
          <a:p>
            <a:pPr lvl="1"/>
            <a:r>
              <a:rPr lang="en-US" sz="2200" dirty="0"/>
              <a:t>First Aid Kit</a:t>
            </a:r>
          </a:p>
          <a:p>
            <a:pPr lvl="1"/>
            <a:r>
              <a:rPr lang="en-US" sz="2200" dirty="0"/>
              <a:t>Pinnies for ½ your team (8U and above)</a:t>
            </a:r>
          </a:p>
          <a:p>
            <a:pPr lvl="2"/>
            <a:r>
              <a:rPr lang="en-US" sz="2200" dirty="0"/>
              <a:t>16U and 19U will get pinnies by request</a:t>
            </a:r>
          </a:p>
          <a:p>
            <a:pPr lvl="1"/>
            <a:r>
              <a:rPr lang="en-US" sz="2200" dirty="0"/>
              <a:t>12 Cones</a:t>
            </a:r>
          </a:p>
          <a:p>
            <a:pPr lvl="1"/>
            <a:r>
              <a:rPr lang="en-US" sz="2200" dirty="0"/>
              <a:t> Coach T-shirt</a:t>
            </a:r>
          </a:p>
          <a:p>
            <a:pPr lvl="1"/>
            <a:r>
              <a:rPr lang="en-US" sz="2200" dirty="0"/>
              <a:t> Ball bag</a:t>
            </a:r>
          </a:p>
          <a:p>
            <a:pPr marL="457200" lvl="1" indent="0">
              <a:buNone/>
            </a:pPr>
            <a:endParaRPr lang="en-US" sz="2800" dirty="0"/>
          </a:p>
        </p:txBody>
      </p:sp>
      <p:pic>
        <p:nvPicPr>
          <p:cNvPr id="4" name="Picture 3">
            <a:extLst>
              <a:ext uri="{FF2B5EF4-FFF2-40B4-BE49-F238E27FC236}">
                <a16:creationId xmlns:a16="http://schemas.microsoft.com/office/drawing/2014/main" id="{FBA9C476-2C8C-4C6D-AF8B-E393E5353BC0}"/>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148234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solidFill>
                  <a:schemeClr val="accent2">
                    <a:lumMod val="75000"/>
                  </a:schemeClr>
                </a:solidFill>
              </a:rPr>
              <a:t>COACH CONDUCT</a:t>
            </a:r>
          </a:p>
        </p:txBody>
      </p:sp>
      <p:sp>
        <p:nvSpPr>
          <p:cNvPr id="3" name="Content Placeholder 2"/>
          <p:cNvSpPr>
            <a:spLocks noGrp="1"/>
          </p:cNvSpPr>
          <p:nvPr>
            <p:ph idx="1"/>
          </p:nvPr>
        </p:nvSpPr>
        <p:spPr>
          <a:xfrm>
            <a:off x="716033" y="1674688"/>
            <a:ext cx="9300528" cy="4573712"/>
          </a:xfrm>
        </p:spPr>
        <p:txBody>
          <a:bodyPr>
            <a:normAutofit/>
          </a:bodyPr>
          <a:lstStyle/>
          <a:p>
            <a:r>
              <a:rPr lang="en-US" sz="2200" dirty="0"/>
              <a:t>POSITIVE COACHING to all players</a:t>
            </a:r>
          </a:p>
          <a:p>
            <a:r>
              <a:rPr lang="en-US" sz="2200" dirty="0">
                <a:solidFill>
                  <a:schemeClr val="accent2">
                    <a:lumMod val="75000"/>
                  </a:schemeClr>
                </a:solidFill>
              </a:rPr>
              <a:t>Be Prepared and Organized</a:t>
            </a:r>
          </a:p>
          <a:p>
            <a:r>
              <a:rPr lang="en-US" sz="2200" dirty="0"/>
              <a:t>POSITIVE SIDELINE CONDUCT</a:t>
            </a:r>
          </a:p>
          <a:p>
            <a:r>
              <a:rPr lang="en-US" sz="2200" dirty="0">
                <a:solidFill>
                  <a:schemeClr val="accent2">
                    <a:lumMod val="75000"/>
                  </a:schemeClr>
                </a:solidFill>
              </a:rPr>
              <a:t>Respectful to Referees- </a:t>
            </a:r>
            <a:r>
              <a:rPr lang="en-US" sz="2200" b="1" i="1" u="sng" dirty="0">
                <a:solidFill>
                  <a:schemeClr val="accent5"/>
                </a:solidFill>
                <a:highlight>
                  <a:srgbClr val="FFFF00"/>
                </a:highlight>
              </a:rPr>
              <a:t>zero tolerance policy in place</a:t>
            </a:r>
          </a:p>
          <a:p>
            <a:r>
              <a:rPr lang="en-US" sz="2200" dirty="0"/>
              <a:t>Good communication with parents</a:t>
            </a:r>
          </a:p>
          <a:p>
            <a:pPr lvl="1"/>
            <a:r>
              <a:rPr lang="en-US" sz="2200" dirty="0"/>
              <a:t>Expectations from you, players and parents</a:t>
            </a:r>
          </a:p>
          <a:p>
            <a:r>
              <a:rPr lang="en-US" sz="2200" dirty="0">
                <a:solidFill>
                  <a:schemeClr val="accent2">
                    <a:lumMod val="75000"/>
                  </a:schemeClr>
                </a:solidFill>
              </a:rPr>
              <a:t>ALWAYS have player registration forms at practices and games</a:t>
            </a:r>
          </a:p>
          <a:p>
            <a:r>
              <a:rPr lang="en-US" sz="2200" dirty="0"/>
              <a:t>Get your parents involved! </a:t>
            </a:r>
          </a:p>
          <a:p>
            <a:r>
              <a:rPr lang="en-US" sz="2200" dirty="0">
                <a:solidFill>
                  <a:schemeClr val="accent2">
                    <a:lumMod val="75000"/>
                  </a:schemeClr>
                </a:solidFill>
              </a:rPr>
              <a:t>Remember the kids are here to HAVE FUN!</a:t>
            </a:r>
          </a:p>
        </p:txBody>
      </p:sp>
      <p:pic>
        <p:nvPicPr>
          <p:cNvPr id="4" name="Picture 3">
            <a:extLst>
              <a:ext uri="{FF2B5EF4-FFF2-40B4-BE49-F238E27FC236}">
                <a16:creationId xmlns:a16="http://schemas.microsoft.com/office/drawing/2014/main" id="{3D218472-52A7-D77D-ADCD-0FF999963E90}"/>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464094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ssolv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4" y="281354"/>
            <a:ext cx="8453387" cy="1649046"/>
          </a:xfrm>
        </p:spPr>
        <p:txBody>
          <a:bodyPr>
            <a:normAutofit/>
          </a:bodyPr>
          <a:lstStyle/>
          <a:p>
            <a:r>
              <a:rPr lang="en-US" sz="4800" b="1" u="sng" dirty="0">
                <a:solidFill>
                  <a:schemeClr val="accent2">
                    <a:lumMod val="75000"/>
                  </a:schemeClr>
                </a:solidFill>
              </a:rPr>
              <a:t>PRACTICE SITES</a:t>
            </a:r>
          </a:p>
        </p:txBody>
      </p:sp>
      <p:sp>
        <p:nvSpPr>
          <p:cNvPr id="3" name="Content Placeholder 2"/>
          <p:cNvSpPr>
            <a:spLocks noGrp="1"/>
          </p:cNvSpPr>
          <p:nvPr>
            <p:ph idx="1"/>
          </p:nvPr>
        </p:nvSpPr>
        <p:spPr>
          <a:xfrm>
            <a:off x="820614" y="1315092"/>
            <a:ext cx="8946541" cy="4902828"/>
          </a:xfrm>
        </p:spPr>
        <p:txBody>
          <a:bodyPr vert="horz" lIns="91440" tIns="45720" rIns="91440" bIns="45720" rtlCol="0" anchor="t">
            <a:normAutofit/>
          </a:bodyPr>
          <a:lstStyle/>
          <a:p>
            <a:r>
              <a:rPr lang="en-US" sz="2200" dirty="0"/>
              <a:t>10U-19U teams only…Practice slots will be assigned on first come, first serve.  Practices can begin as early as July 31st, 2023</a:t>
            </a:r>
          </a:p>
          <a:p>
            <a:r>
              <a:rPr lang="en-US" sz="2200" dirty="0">
                <a:solidFill>
                  <a:schemeClr val="accent2">
                    <a:lumMod val="75000"/>
                  </a:schemeClr>
                </a:solidFill>
              </a:rPr>
              <a:t>ONLY TEAMS in Divisions 10U-19U teams can practice at Community Park</a:t>
            </a:r>
          </a:p>
          <a:p>
            <a:r>
              <a:rPr lang="en-US" sz="2200" dirty="0"/>
              <a:t>Times: Field 3 4:15-5:30pm; 5:30-6:45pm; 6:45pm-8pm </a:t>
            </a:r>
          </a:p>
          <a:p>
            <a:r>
              <a:rPr lang="en-US" sz="2200" dirty="0">
                <a:solidFill>
                  <a:schemeClr val="accent2">
                    <a:lumMod val="75000"/>
                  </a:schemeClr>
                </a:solidFill>
              </a:rPr>
              <a:t>Times: Fields 1 and 5 4:30-5:45pm; 5:45-7:00pm; 7:00-8:15pm </a:t>
            </a:r>
          </a:p>
          <a:p>
            <a:r>
              <a:rPr lang="en-US" sz="2200" dirty="0"/>
              <a:t>Days: Monday/Wednesday OR Tuesday/Thursday</a:t>
            </a:r>
          </a:p>
          <a:p>
            <a:r>
              <a:rPr lang="en-US" sz="2200" dirty="0">
                <a:solidFill>
                  <a:srgbClr val="FF0000"/>
                </a:solidFill>
              </a:rPr>
              <a:t>PLEASE BE RESPECTFUL OF FIELD SPACE AND TIME! </a:t>
            </a:r>
          </a:p>
          <a:p>
            <a:r>
              <a:rPr lang="en-US" sz="2200" dirty="0"/>
              <a:t>SOCCER GOALS SHOULD NOT BE USED and </a:t>
            </a:r>
            <a:r>
              <a:rPr lang="en-US" sz="2200" b="1" u="sng" dirty="0"/>
              <a:t>ABSOLUTELY CANNOT BE MOVED!</a:t>
            </a:r>
            <a:endParaRPr lang="en-US" sz="2200" dirty="0"/>
          </a:p>
        </p:txBody>
      </p:sp>
      <p:pic>
        <p:nvPicPr>
          <p:cNvPr id="4" name="Picture 3">
            <a:extLst>
              <a:ext uri="{FF2B5EF4-FFF2-40B4-BE49-F238E27FC236}">
                <a16:creationId xmlns:a16="http://schemas.microsoft.com/office/drawing/2014/main" id="{0E359DDF-7A28-38D0-0348-86C51ABE87DE}"/>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022961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7569"/>
            <a:ext cx="8596668" cy="902677"/>
          </a:xfrm>
        </p:spPr>
        <p:txBody>
          <a:bodyPr>
            <a:normAutofit/>
          </a:bodyPr>
          <a:lstStyle/>
          <a:p>
            <a:r>
              <a:rPr lang="en-US" sz="4800" b="1" u="sng" dirty="0">
                <a:solidFill>
                  <a:schemeClr val="accent2">
                    <a:lumMod val="75000"/>
                  </a:schemeClr>
                </a:solidFill>
              </a:rPr>
              <a:t>PRACTICE SITES</a:t>
            </a:r>
          </a:p>
        </p:txBody>
      </p:sp>
      <p:sp>
        <p:nvSpPr>
          <p:cNvPr id="3" name="Content Placeholder 2"/>
          <p:cNvSpPr>
            <a:spLocks noGrp="1"/>
          </p:cNvSpPr>
          <p:nvPr>
            <p:ph idx="1"/>
          </p:nvPr>
        </p:nvSpPr>
        <p:spPr>
          <a:xfrm>
            <a:off x="677334" y="1137139"/>
            <a:ext cx="8994204" cy="5955322"/>
          </a:xfrm>
        </p:spPr>
        <p:txBody>
          <a:bodyPr vert="horz" lIns="91440" tIns="45720" rIns="91440" bIns="45720" rtlCol="0" anchor="t">
            <a:normAutofit/>
          </a:bodyPr>
          <a:lstStyle/>
          <a:p>
            <a:r>
              <a:rPr lang="en-US" sz="2200" dirty="0"/>
              <a:t>5U-8U will practice at AYSO allowed parks and schools within the city limits.</a:t>
            </a:r>
          </a:p>
          <a:p>
            <a:pPr lvl="1"/>
            <a:r>
              <a:rPr lang="en-US" sz="2200" dirty="0"/>
              <a:t>Alterra Park, Butterfield Ranch Elementary, Townsend Jr. High or Canyon Hills Jr. High</a:t>
            </a:r>
          </a:p>
          <a:p>
            <a:pPr lvl="1"/>
            <a:r>
              <a:rPr lang="en-US" sz="2200" dirty="0"/>
              <a:t>Practices should be no more than an hour each day and NO more than 2 hours in a week for 5U-8U</a:t>
            </a:r>
          </a:p>
          <a:p>
            <a:pPr lvl="1"/>
            <a:r>
              <a:rPr lang="en-US" sz="2200" dirty="0"/>
              <a:t>Coach picks day(s) and times convenient to them.  Email your division coordinator when and where you will be practicing.</a:t>
            </a:r>
          </a:p>
        </p:txBody>
      </p:sp>
      <p:pic>
        <p:nvPicPr>
          <p:cNvPr id="4" name="Picture 3">
            <a:extLst>
              <a:ext uri="{FF2B5EF4-FFF2-40B4-BE49-F238E27FC236}">
                <a16:creationId xmlns:a16="http://schemas.microsoft.com/office/drawing/2014/main" id="{E20B09EE-B937-3687-C496-85DA75A6C345}"/>
              </a:ext>
            </a:extLst>
          </p:cNvPr>
          <p:cNvPicPr>
            <a:picLocks noChangeAspect="1"/>
          </p:cNvPicPr>
          <p:nvPr/>
        </p:nvPicPr>
        <p:blipFill>
          <a:blip r:embed="rId2"/>
          <a:srcRect/>
          <a:stretch/>
        </p:blipFill>
        <p:spPr>
          <a:xfrm>
            <a:off x="10006401" y="4716766"/>
            <a:ext cx="1844067" cy="1844067"/>
          </a:xfrm>
          <a:prstGeom prst="rect">
            <a:avLst/>
          </a:prstGeom>
        </p:spPr>
      </p:pic>
      <p:sp>
        <p:nvSpPr>
          <p:cNvPr id="6" name="TextBox 5">
            <a:extLst>
              <a:ext uri="{FF2B5EF4-FFF2-40B4-BE49-F238E27FC236}">
                <a16:creationId xmlns:a16="http://schemas.microsoft.com/office/drawing/2014/main" id="{A5C1A22B-D1DE-4761-09D3-EE3602F16246}"/>
              </a:ext>
            </a:extLst>
          </p:cNvPr>
          <p:cNvSpPr txBox="1"/>
          <p:nvPr/>
        </p:nvSpPr>
        <p:spPr>
          <a:xfrm>
            <a:off x="677334" y="4411364"/>
            <a:ext cx="4483946" cy="2246769"/>
          </a:xfrm>
          <a:prstGeom prst="rect">
            <a:avLst/>
          </a:prstGeom>
          <a:noFill/>
        </p:spPr>
        <p:txBody>
          <a:bodyPr wrap="square" rtlCol="0">
            <a:spAutoFit/>
          </a:bodyPr>
          <a:lstStyle/>
          <a:p>
            <a:pPr fontAlgn="t"/>
            <a:r>
              <a:rPr lang="en-US" sz="2000" dirty="0">
                <a:solidFill>
                  <a:srgbClr val="FF0000"/>
                </a:solidFill>
              </a:rPr>
              <a:t>Locations that are OFF limits:</a:t>
            </a:r>
          </a:p>
          <a:p>
            <a:pPr marL="800100" lvl="1" indent="-342900" fontAlgn="t">
              <a:buFont typeface="Arial" panose="020B0604020202020204" pitchFamily="34" charset="0"/>
              <a:buChar char="•"/>
            </a:pPr>
            <a:r>
              <a:rPr lang="en-US" sz="2000" dirty="0">
                <a:solidFill>
                  <a:srgbClr val="FF0000"/>
                </a:solidFill>
              </a:rPr>
              <a:t>Ayala High School</a:t>
            </a:r>
          </a:p>
          <a:p>
            <a:pPr marL="800100" lvl="1" indent="-342900" fontAlgn="t">
              <a:buFont typeface="Arial" panose="020B0604020202020204" pitchFamily="34" charset="0"/>
              <a:buChar char="•"/>
            </a:pPr>
            <a:r>
              <a:rPr lang="en-US" sz="2000" dirty="0">
                <a:solidFill>
                  <a:srgbClr val="FF0000"/>
                </a:solidFill>
              </a:rPr>
              <a:t>Chaparral Elementary</a:t>
            </a:r>
          </a:p>
          <a:p>
            <a:pPr marL="800100" lvl="1" indent="-342900" fontAlgn="t">
              <a:buFont typeface="Arial" panose="020B0604020202020204" pitchFamily="34" charset="0"/>
              <a:buChar char="•"/>
            </a:pPr>
            <a:r>
              <a:rPr lang="en-US" sz="2000" dirty="0">
                <a:solidFill>
                  <a:srgbClr val="FF0000"/>
                </a:solidFill>
              </a:rPr>
              <a:t>Chino Hills High School</a:t>
            </a:r>
          </a:p>
          <a:p>
            <a:pPr marL="800100" lvl="1" indent="-342900" fontAlgn="t">
              <a:buFont typeface="Arial" panose="020B0604020202020204" pitchFamily="34" charset="0"/>
              <a:buChar char="•"/>
            </a:pPr>
            <a:r>
              <a:rPr lang="en-US" sz="2000" dirty="0">
                <a:solidFill>
                  <a:srgbClr val="FF0000"/>
                </a:solidFill>
              </a:rPr>
              <a:t>Country Springs Elementary</a:t>
            </a:r>
          </a:p>
          <a:p>
            <a:pPr marL="800100" lvl="1" indent="-342900" fontAlgn="t">
              <a:buFont typeface="Arial" panose="020B0604020202020204" pitchFamily="34" charset="0"/>
              <a:buChar char="•"/>
            </a:pPr>
            <a:r>
              <a:rPr lang="en-US" sz="2000" dirty="0">
                <a:solidFill>
                  <a:srgbClr val="FF0000"/>
                </a:solidFill>
              </a:rPr>
              <a:t>Eagle Canyon Elementary</a:t>
            </a:r>
          </a:p>
          <a:p>
            <a:pPr marL="800100" lvl="1" indent="-342900" fontAlgn="t">
              <a:buFont typeface="Arial" panose="020B0604020202020204" pitchFamily="34" charset="0"/>
              <a:buChar char="•"/>
            </a:pPr>
            <a:r>
              <a:rPr lang="en-US" sz="2000" dirty="0">
                <a:solidFill>
                  <a:srgbClr val="FF0000"/>
                </a:solidFill>
              </a:rPr>
              <a:t>English Springs Park</a:t>
            </a:r>
          </a:p>
        </p:txBody>
      </p:sp>
      <p:sp>
        <p:nvSpPr>
          <p:cNvPr id="7" name="TextBox 6">
            <a:extLst>
              <a:ext uri="{FF2B5EF4-FFF2-40B4-BE49-F238E27FC236}">
                <a16:creationId xmlns:a16="http://schemas.microsoft.com/office/drawing/2014/main" id="{4FC16191-5A1F-7009-1C5C-3619EC1F2467}"/>
              </a:ext>
            </a:extLst>
          </p:cNvPr>
          <p:cNvSpPr txBox="1"/>
          <p:nvPr/>
        </p:nvSpPr>
        <p:spPr>
          <a:xfrm>
            <a:off x="5076614" y="4399003"/>
            <a:ext cx="4483946" cy="2523768"/>
          </a:xfrm>
          <a:prstGeom prst="rect">
            <a:avLst/>
          </a:prstGeom>
          <a:noFill/>
        </p:spPr>
        <p:txBody>
          <a:bodyPr wrap="square" rtlCol="0">
            <a:spAutoFit/>
          </a:bodyPr>
          <a:lstStyle/>
          <a:p>
            <a:pPr fontAlgn="t"/>
            <a:r>
              <a:rPr lang="en-US" sz="2000" dirty="0">
                <a:solidFill>
                  <a:srgbClr val="FF0000"/>
                </a:solidFill>
              </a:rPr>
              <a:t>Locations that are OFF limits:</a:t>
            </a:r>
          </a:p>
          <a:p>
            <a:pPr marL="800100" lvl="1" indent="-342900" fontAlgn="t">
              <a:buFont typeface="Arial" panose="020B0604020202020204" pitchFamily="34" charset="0"/>
              <a:buChar char="•"/>
            </a:pPr>
            <a:r>
              <a:rPr lang="en-US" sz="2000" dirty="0">
                <a:solidFill>
                  <a:srgbClr val="FF0000"/>
                </a:solidFill>
              </a:rPr>
              <a:t>Fairfield Park</a:t>
            </a:r>
          </a:p>
          <a:p>
            <a:pPr marL="800100" lvl="1" indent="-342900" fontAlgn="t">
              <a:buFont typeface="Arial" panose="020B0604020202020204" pitchFamily="34" charset="0"/>
              <a:buChar char="•"/>
            </a:pPr>
            <a:r>
              <a:rPr lang="en-US" sz="2000" dirty="0" err="1">
                <a:solidFill>
                  <a:srgbClr val="FF0000"/>
                </a:solidFill>
              </a:rPr>
              <a:t>Glenmeade</a:t>
            </a:r>
            <a:r>
              <a:rPr lang="en-US" sz="2000" dirty="0">
                <a:solidFill>
                  <a:srgbClr val="FF0000"/>
                </a:solidFill>
              </a:rPr>
              <a:t> Elementary</a:t>
            </a:r>
          </a:p>
          <a:p>
            <a:pPr marL="800100" lvl="1" indent="-342900" fontAlgn="t">
              <a:buFont typeface="Arial" panose="020B0604020202020204" pitchFamily="34" charset="0"/>
              <a:buChar char="•"/>
            </a:pPr>
            <a:r>
              <a:rPr lang="en-US" sz="2000" dirty="0">
                <a:solidFill>
                  <a:srgbClr val="FF0000"/>
                </a:solidFill>
              </a:rPr>
              <a:t>Hunters Hill Park</a:t>
            </a:r>
          </a:p>
          <a:p>
            <a:pPr marL="800100" lvl="1" indent="-342900" fontAlgn="t">
              <a:buFont typeface="Arial" panose="020B0604020202020204" pitchFamily="34" charset="0"/>
              <a:buChar char="•"/>
            </a:pPr>
            <a:r>
              <a:rPr lang="en-US" sz="2000" dirty="0" err="1">
                <a:solidFill>
                  <a:srgbClr val="FF0000"/>
                </a:solidFill>
              </a:rPr>
              <a:t>Litel</a:t>
            </a:r>
            <a:r>
              <a:rPr lang="en-US" sz="2000" dirty="0">
                <a:solidFill>
                  <a:srgbClr val="FF0000"/>
                </a:solidFill>
              </a:rPr>
              <a:t> Elementary</a:t>
            </a:r>
          </a:p>
          <a:p>
            <a:pPr marL="800100" lvl="1" indent="-342900" fontAlgn="t">
              <a:buFont typeface="Arial" panose="020B0604020202020204" pitchFamily="34" charset="0"/>
              <a:buChar char="•"/>
            </a:pPr>
            <a:r>
              <a:rPr lang="en-US" sz="2000" dirty="0">
                <a:solidFill>
                  <a:srgbClr val="FF0000"/>
                </a:solidFill>
              </a:rPr>
              <a:t>Los </a:t>
            </a:r>
            <a:r>
              <a:rPr lang="en-US" sz="2000" dirty="0" err="1">
                <a:solidFill>
                  <a:srgbClr val="FF0000"/>
                </a:solidFill>
              </a:rPr>
              <a:t>Serranos</a:t>
            </a:r>
            <a:r>
              <a:rPr lang="en-US" sz="2000" dirty="0">
                <a:solidFill>
                  <a:srgbClr val="FF0000"/>
                </a:solidFill>
              </a:rPr>
              <a:t> Elementary</a:t>
            </a:r>
          </a:p>
          <a:p>
            <a:pPr marL="800100" lvl="1" indent="-342900" fontAlgn="t">
              <a:buFont typeface="Arial" panose="020B0604020202020204" pitchFamily="34" charset="0"/>
              <a:buChar char="•"/>
            </a:pPr>
            <a:r>
              <a:rPr lang="en-US" sz="2000" dirty="0">
                <a:solidFill>
                  <a:srgbClr val="FF0000"/>
                </a:solidFill>
              </a:rPr>
              <a:t>Oakridge Elementary</a:t>
            </a:r>
          </a:p>
          <a:p>
            <a:endParaRPr lang="en-US" dirty="0"/>
          </a:p>
        </p:txBody>
      </p:sp>
    </p:spTree>
    <p:extLst>
      <p:ext uri="{BB962C8B-B14F-4D97-AF65-F5344CB8AC3E}">
        <p14:creationId xmlns:p14="http://schemas.microsoft.com/office/powerpoint/2010/main" val="1577063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7569"/>
            <a:ext cx="8596668" cy="902677"/>
          </a:xfrm>
        </p:spPr>
        <p:txBody>
          <a:bodyPr>
            <a:normAutofit/>
          </a:bodyPr>
          <a:lstStyle/>
          <a:p>
            <a:r>
              <a:rPr lang="en-US" sz="4800" b="1" u="sng" dirty="0">
                <a:solidFill>
                  <a:schemeClr val="accent2">
                    <a:lumMod val="75000"/>
                  </a:schemeClr>
                </a:solidFill>
              </a:rPr>
              <a:t>PRACTICE SITES</a:t>
            </a:r>
          </a:p>
        </p:txBody>
      </p:sp>
      <p:sp>
        <p:nvSpPr>
          <p:cNvPr id="3" name="Content Placeholder 2"/>
          <p:cNvSpPr>
            <a:spLocks noGrp="1"/>
          </p:cNvSpPr>
          <p:nvPr>
            <p:ph idx="1"/>
          </p:nvPr>
        </p:nvSpPr>
        <p:spPr>
          <a:xfrm>
            <a:off x="677334" y="1137139"/>
            <a:ext cx="8994204" cy="5955322"/>
          </a:xfrm>
        </p:spPr>
        <p:txBody>
          <a:bodyPr vert="horz" lIns="91440" tIns="45720" rIns="91440" bIns="45720" rtlCol="0" anchor="t">
            <a:normAutofit/>
          </a:bodyPr>
          <a:lstStyle/>
          <a:p>
            <a:r>
              <a:rPr lang="en-US" sz="2200" dirty="0"/>
              <a:t>Townsend Jr. High and Canyon Jr. High under strict rules by the district. </a:t>
            </a:r>
          </a:p>
          <a:p>
            <a:pPr lvl="1"/>
            <a:r>
              <a:rPr lang="en-US" sz="2000" dirty="0"/>
              <a:t>Coaches MUST finish practices by 6:30pm at these two locations and be off premises by 6:45pm</a:t>
            </a:r>
          </a:p>
          <a:p>
            <a:pPr lvl="1"/>
            <a:r>
              <a:rPr lang="en-US" sz="2000" dirty="0"/>
              <a:t>We need to leave these two locations cleaner than when you arrived. Please pick up all trash</a:t>
            </a:r>
          </a:p>
          <a:p>
            <a:pPr lvl="1"/>
            <a:r>
              <a:rPr lang="en-US" sz="2000" dirty="0"/>
              <a:t>Be respectful of school staff</a:t>
            </a:r>
          </a:p>
          <a:p>
            <a:pPr lvl="1"/>
            <a:r>
              <a:rPr lang="en-US" sz="2000" dirty="0"/>
              <a:t>Please take a before and after picture of facility as proof that we did not leave the facility in an unacceptable state</a:t>
            </a:r>
          </a:p>
          <a:p>
            <a:pPr lvl="1"/>
            <a:r>
              <a:rPr lang="en-US" sz="2000" dirty="0"/>
              <a:t>Any issues need to be reported to your coordinator immediately</a:t>
            </a:r>
          </a:p>
          <a:p>
            <a:pPr lvl="1"/>
            <a:r>
              <a:rPr lang="en-US" sz="2000" dirty="0"/>
              <a:t>Need a list of all teams practicing at these two facilities</a:t>
            </a:r>
          </a:p>
        </p:txBody>
      </p:sp>
      <p:pic>
        <p:nvPicPr>
          <p:cNvPr id="4" name="Picture 3">
            <a:extLst>
              <a:ext uri="{FF2B5EF4-FFF2-40B4-BE49-F238E27FC236}">
                <a16:creationId xmlns:a16="http://schemas.microsoft.com/office/drawing/2014/main" id="{E20B09EE-B937-3687-C496-85DA75A6C345}"/>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373925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8511"/>
            <a:ext cx="8596668" cy="1078523"/>
          </a:xfrm>
        </p:spPr>
        <p:txBody>
          <a:bodyPr>
            <a:normAutofit/>
          </a:bodyPr>
          <a:lstStyle/>
          <a:p>
            <a:r>
              <a:rPr lang="en-US" sz="4800" b="1" u="sng" dirty="0">
                <a:solidFill>
                  <a:schemeClr val="accent2">
                    <a:lumMod val="75000"/>
                  </a:schemeClr>
                </a:solidFill>
              </a:rPr>
              <a:t>COACH/PARENT MEETING</a:t>
            </a:r>
          </a:p>
        </p:txBody>
      </p:sp>
      <p:sp>
        <p:nvSpPr>
          <p:cNvPr id="3" name="Content Placeholder 2"/>
          <p:cNvSpPr>
            <a:spLocks noGrp="1"/>
          </p:cNvSpPr>
          <p:nvPr>
            <p:ph idx="1"/>
          </p:nvPr>
        </p:nvSpPr>
        <p:spPr>
          <a:xfrm>
            <a:off x="677334" y="1107440"/>
            <a:ext cx="9372520" cy="5750560"/>
          </a:xfrm>
        </p:spPr>
        <p:txBody>
          <a:bodyPr vert="horz" lIns="91440" tIns="45720" rIns="91440" bIns="45720" rtlCol="0" anchor="t">
            <a:noAutofit/>
          </a:bodyPr>
          <a:lstStyle/>
          <a:p>
            <a:r>
              <a:rPr lang="en-US" sz="1700" dirty="0"/>
              <a:t>Decide on a Team Name – </a:t>
            </a:r>
          </a:p>
          <a:p>
            <a:pPr lvl="1"/>
            <a:r>
              <a:rPr lang="en-US" sz="1700" dirty="0"/>
              <a:t>check with division coordinator that name is not duplicated prior to ordering banner, etc.</a:t>
            </a:r>
          </a:p>
          <a:p>
            <a:pPr marL="0" indent="0">
              <a:buNone/>
            </a:pPr>
            <a:r>
              <a:rPr lang="en-US" sz="1700" dirty="0">
                <a:solidFill>
                  <a:srgbClr val="FF0000"/>
                </a:solidFill>
              </a:rPr>
              <a:t>HAVE EVERY FAMILY SIGN UP FOR AT LEAST ONE POSITION!</a:t>
            </a:r>
          </a:p>
          <a:p>
            <a:r>
              <a:rPr lang="en-US" sz="1700" dirty="0"/>
              <a:t>Get a Sponsor - Determines order of uniform color selection</a:t>
            </a:r>
          </a:p>
          <a:p>
            <a:r>
              <a:rPr lang="en-US" sz="1700" dirty="0"/>
              <a:t>Assistant Coach</a:t>
            </a:r>
          </a:p>
          <a:p>
            <a:pPr lvl="1"/>
            <a:r>
              <a:rPr lang="en-US" sz="1700" dirty="0"/>
              <a:t>All teams are encouraged to have an assistant coach</a:t>
            </a:r>
          </a:p>
          <a:p>
            <a:pPr lvl="1"/>
            <a:r>
              <a:rPr lang="en-US" sz="1700" dirty="0"/>
              <a:t>Volunteer will need same certifications as head coach</a:t>
            </a:r>
          </a:p>
          <a:p>
            <a:r>
              <a:rPr lang="en-US" sz="1700" dirty="0"/>
              <a:t>Referees</a:t>
            </a:r>
          </a:p>
          <a:p>
            <a:pPr lvl="1"/>
            <a:r>
              <a:rPr lang="en-US" sz="1700" dirty="0"/>
              <a:t>At least 3 per team, shouldn’t be the coach; Certifications provided by Region</a:t>
            </a:r>
          </a:p>
          <a:p>
            <a:r>
              <a:rPr lang="en-US" sz="1700" dirty="0"/>
              <a:t>Designate a Team Parent</a:t>
            </a:r>
          </a:p>
          <a:p>
            <a:r>
              <a:rPr lang="en-US" sz="1700" dirty="0"/>
              <a:t>Set up/Take down helpers</a:t>
            </a:r>
          </a:p>
          <a:p>
            <a:r>
              <a:rPr lang="en-US" sz="1700" dirty="0"/>
              <a:t>Banner Coordinator</a:t>
            </a:r>
          </a:p>
          <a:p>
            <a:r>
              <a:rPr lang="en-US" sz="1700" dirty="0"/>
              <a:t>Treasurer</a:t>
            </a:r>
          </a:p>
          <a:p>
            <a:r>
              <a:rPr lang="en-US" sz="1700" dirty="0"/>
              <a:t>Snack Coordinator</a:t>
            </a:r>
          </a:p>
          <a:p>
            <a:pPr marL="0" indent="0">
              <a:buNone/>
            </a:pPr>
            <a:endParaRPr lang="en-US" sz="1700" dirty="0"/>
          </a:p>
          <a:p>
            <a:endParaRPr lang="en-US" sz="1700" dirty="0"/>
          </a:p>
          <a:p>
            <a:endParaRPr lang="en-US" sz="1700" dirty="0"/>
          </a:p>
          <a:p>
            <a:endParaRPr lang="en-US" sz="1700" dirty="0"/>
          </a:p>
        </p:txBody>
      </p:sp>
      <p:pic>
        <p:nvPicPr>
          <p:cNvPr id="4" name="Picture 3">
            <a:extLst>
              <a:ext uri="{FF2B5EF4-FFF2-40B4-BE49-F238E27FC236}">
                <a16:creationId xmlns:a16="http://schemas.microsoft.com/office/drawing/2014/main" id="{6A4C3651-17CC-F110-C552-4B7318853A75}"/>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200246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52755"/>
            <a:ext cx="8173980" cy="2208944"/>
          </a:xfrm>
        </p:spPr>
        <p:txBody>
          <a:bodyPr/>
          <a:lstStyle/>
          <a:p>
            <a:pPr algn="ctr"/>
            <a:r>
              <a:rPr lang="en-US" sz="4800" b="1" dirty="0">
                <a:solidFill>
                  <a:schemeClr val="accent2">
                    <a:lumMod val="75000"/>
                  </a:schemeClr>
                </a:solidFill>
              </a:rPr>
              <a:t>WELCOME TO CHINO  HILLS AYSO 779</a:t>
            </a:r>
          </a:p>
        </p:txBody>
      </p:sp>
      <p:sp>
        <p:nvSpPr>
          <p:cNvPr id="3" name="Subtitle 2"/>
          <p:cNvSpPr>
            <a:spLocks noGrp="1"/>
          </p:cNvSpPr>
          <p:nvPr>
            <p:ph type="subTitle" idx="1"/>
          </p:nvPr>
        </p:nvSpPr>
        <p:spPr>
          <a:xfrm>
            <a:off x="576160" y="3250322"/>
            <a:ext cx="9331570" cy="2754923"/>
          </a:xfrm>
        </p:spPr>
        <p:txBody>
          <a:bodyPr>
            <a:normAutofit fontScale="92500" lnSpcReduction="20000"/>
          </a:bodyPr>
          <a:lstStyle/>
          <a:p>
            <a:r>
              <a:rPr lang="en-US" dirty="0">
                <a:solidFill>
                  <a:schemeClr val="bg2">
                    <a:lumMod val="20000"/>
                    <a:lumOff val="80000"/>
                  </a:schemeClr>
                </a:solidFill>
              </a:rPr>
              <a:t>Coach information 2016</a:t>
            </a:r>
          </a:p>
          <a:p>
            <a:pPr algn="ctr"/>
            <a:r>
              <a:rPr lang="en-US" sz="3000" b="1" dirty="0">
                <a:solidFill>
                  <a:schemeClr val="tx1"/>
                </a:solidFill>
              </a:rPr>
              <a:t>Interim Coach Administrator:</a:t>
            </a:r>
          </a:p>
          <a:p>
            <a:pPr algn="ctr"/>
            <a:r>
              <a:rPr lang="en-US" sz="3000" dirty="0">
                <a:solidFill>
                  <a:schemeClr val="tx1"/>
                </a:solidFill>
              </a:rPr>
              <a:t>Steve Young, </a:t>
            </a:r>
            <a:r>
              <a:rPr lang="en-US" sz="3200" b="0" i="0" u="sng" dirty="0">
                <a:solidFill>
                  <a:srgbClr val="8C8C8C"/>
                </a:solidFill>
                <a:effectLst/>
                <a:latin typeface="Lato" panose="020F0502020204030203" pitchFamily="34" charset="0"/>
                <a:hlinkClick r:id="rId2"/>
              </a:rPr>
              <a:t>coachadmin@ayso779.org</a:t>
            </a:r>
            <a:endParaRPr lang="en-US" sz="3200" b="0" i="0" u="sng" dirty="0">
              <a:solidFill>
                <a:srgbClr val="8C8C8C"/>
              </a:solidFill>
              <a:effectLst/>
              <a:latin typeface="Lato" panose="020F0502020204030203" pitchFamily="34" charset="0"/>
            </a:endParaRPr>
          </a:p>
          <a:p>
            <a:pPr algn="ctr"/>
            <a:endParaRPr lang="en-US" sz="3000" dirty="0">
              <a:solidFill>
                <a:schemeClr val="tx1"/>
              </a:solidFill>
            </a:endParaRPr>
          </a:p>
          <a:p>
            <a:pPr algn="ctr"/>
            <a:r>
              <a:rPr lang="en-US" sz="3000" b="1" dirty="0">
                <a:solidFill>
                  <a:schemeClr val="tx1"/>
                </a:solidFill>
              </a:rPr>
              <a:t>Interim Coach Coordinator:</a:t>
            </a:r>
          </a:p>
          <a:p>
            <a:pPr algn="ctr"/>
            <a:r>
              <a:rPr lang="en-US" sz="3000" dirty="0">
                <a:solidFill>
                  <a:schemeClr val="tx1"/>
                </a:solidFill>
              </a:rPr>
              <a:t>Jason Tinsley, </a:t>
            </a:r>
            <a:r>
              <a:rPr lang="en-US" sz="3200" b="0" i="0" u="sng" dirty="0">
                <a:solidFill>
                  <a:srgbClr val="8C8C8C"/>
                </a:solidFill>
                <a:effectLst/>
                <a:latin typeface="Lato" panose="020F0502020204030203" pitchFamily="34" charset="0"/>
                <a:hlinkClick r:id="rId3"/>
              </a:rPr>
              <a:t>u16u19@ayso779.org</a:t>
            </a:r>
            <a:endParaRPr lang="en-US" sz="3000" dirty="0">
              <a:solidFill>
                <a:schemeClr val="tx1"/>
              </a:solidFill>
            </a:endParaRPr>
          </a:p>
        </p:txBody>
      </p:sp>
      <p:pic>
        <p:nvPicPr>
          <p:cNvPr id="5" name="Picture 4">
            <a:extLst>
              <a:ext uri="{FF2B5EF4-FFF2-40B4-BE49-F238E27FC236}">
                <a16:creationId xmlns:a16="http://schemas.microsoft.com/office/drawing/2014/main" id="{DF255E35-34BE-995F-67D7-269E43363D84}"/>
              </a:ext>
            </a:extLst>
          </p:cNvPr>
          <p:cNvPicPr>
            <a:picLocks noChangeAspect="1"/>
          </p:cNvPicPr>
          <p:nvPr/>
        </p:nvPicPr>
        <p:blipFill>
          <a:blip r:embed="rId4"/>
          <a:srcRect/>
          <a:stretch/>
        </p:blipFill>
        <p:spPr>
          <a:xfrm>
            <a:off x="10006401" y="4716766"/>
            <a:ext cx="1844067" cy="1844067"/>
          </a:xfrm>
          <a:prstGeom prst="rect">
            <a:avLst/>
          </a:prstGeom>
        </p:spPr>
      </p:pic>
    </p:spTree>
    <p:extLst>
      <p:ext uri="{BB962C8B-B14F-4D97-AF65-F5344CB8AC3E}">
        <p14:creationId xmlns:p14="http://schemas.microsoft.com/office/powerpoint/2010/main" val="1862334493"/>
      </p:ext>
    </p:extLst>
  </p:cSld>
  <p:clrMapOvr>
    <a:masterClrMapping/>
  </p:clrMapOvr>
  <mc:AlternateContent xmlns:mc="http://schemas.openxmlformats.org/markup-compatibility/2006" xmlns:p14="http://schemas.microsoft.com/office/powerpoint/2010/main">
    <mc:Choice Requires="p14">
      <p:transition spd="slow" p14:dur="1500" advTm="769">
        <p:split orient="vert"/>
      </p:transition>
    </mc:Choice>
    <mc:Fallback xmlns="">
      <p:transition spd="slow" advTm="769">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solidFill>
                  <a:schemeClr val="accent2">
                    <a:lumMod val="75000"/>
                  </a:schemeClr>
                </a:solidFill>
              </a:rPr>
              <a:t>UK TRAINING</a:t>
            </a:r>
          </a:p>
        </p:txBody>
      </p:sp>
      <p:sp>
        <p:nvSpPr>
          <p:cNvPr id="3" name="Content Placeholder 2"/>
          <p:cNvSpPr>
            <a:spLocks noGrp="1"/>
          </p:cNvSpPr>
          <p:nvPr>
            <p:ph idx="1"/>
          </p:nvPr>
        </p:nvSpPr>
        <p:spPr>
          <a:xfrm>
            <a:off x="677334" y="1592056"/>
            <a:ext cx="8946541" cy="5011944"/>
          </a:xfrm>
        </p:spPr>
        <p:txBody>
          <a:bodyPr vert="horz" lIns="91440" tIns="45720" rIns="91440" bIns="45720" rtlCol="0" anchor="t">
            <a:normAutofit/>
          </a:bodyPr>
          <a:lstStyle/>
          <a:p>
            <a:r>
              <a:rPr lang="en-US" sz="2200" dirty="0"/>
              <a:t>UK Trainers will be assigned to our region from </a:t>
            </a:r>
            <a:r>
              <a:rPr lang="en-US" sz="2200" b="1" u="sng" dirty="0"/>
              <a:t>August </a:t>
            </a:r>
            <a:r>
              <a:rPr lang="en-US" sz="2200" u="sng" dirty="0"/>
              <a:t>21</a:t>
            </a:r>
            <a:r>
              <a:rPr lang="en-US" sz="2200" u="sng" baseline="30000" dirty="0"/>
              <a:t>st</a:t>
            </a:r>
            <a:r>
              <a:rPr lang="en-US" sz="2200" u="sng" dirty="0"/>
              <a:t> –November 2</a:t>
            </a:r>
            <a:r>
              <a:rPr lang="en-US" sz="2200" u="sng" baseline="30000" dirty="0"/>
              <a:t>nd</a:t>
            </a:r>
            <a:r>
              <a:rPr lang="en-US" sz="2200" dirty="0"/>
              <a:t>.</a:t>
            </a:r>
          </a:p>
          <a:p>
            <a:r>
              <a:rPr lang="en-US" sz="2200" dirty="0">
                <a:solidFill>
                  <a:srgbClr val="FF0000"/>
                </a:solidFill>
              </a:rPr>
              <a:t>Friday Night Foot Skills </a:t>
            </a:r>
            <a:r>
              <a:rPr lang="en-US" sz="2200" dirty="0"/>
              <a:t>will be available to players in ALL divisions.</a:t>
            </a:r>
          </a:p>
          <a:p>
            <a:pPr lvl="1"/>
            <a:r>
              <a:rPr lang="en-US" sz="2200" dirty="0"/>
              <a:t>Run by the UK training staff</a:t>
            </a:r>
          </a:p>
          <a:p>
            <a:pPr lvl="1"/>
            <a:r>
              <a:rPr lang="en-US" sz="2200" dirty="0">
                <a:solidFill>
                  <a:schemeClr val="accent2">
                    <a:lumMod val="75000"/>
                  </a:schemeClr>
                </a:solidFill>
              </a:rPr>
              <a:t>Begins Friday</a:t>
            </a:r>
            <a:r>
              <a:rPr lang="en-US" sz="2200">
                <a:solidFill>
                  <a:schemeClr val="accent2">
                    <a:lumMod val="75000"/>
                  </a:schemeClr>
                </a:solidFill>
              </a:rPr>
              <a:t>, August 25</a:t>
            </a:r>
            <a:r>
              <a:rPr lang="en-US" sz="2200" baseline="30000">
                <a:solidFill>
                  <a:schemeClr val="accent2">
                    <a:lumMod val="75000"/>
                  </a:schemeClr>
                </a:solidFill>
              </a:rPr>
              <a:t>th</a:t>
            </a:r>
            <a:r>
              <a:rPr lang="en-US" sz="2200">
                <a:solidFill>
                  <a:schemeClr val="accent2">
                    <a:lumMod val="75000"/>
                  </a:schemeClr>
                </a:solidFill>
              </a:rPr>
              <a:t> and </a:t>
            </a:r>
            <a:r>
              <a:rPr lang="en-US" sz="2200" dirty="0">
                <a:solidFill>
                  <a:schemeClr val="accent2">
                    <a:lumMod val="75000"/>
                  </a:schemeClr>
                </a:solidFill>
              </a:rPr>
              <a:t>ends on Friday, October 27th at Community Park.</a:t>
            </a:r>
          </a:p>
          <a:p>
            <a:pPr lvl="1"/>
            <a:r>
              <a:rPr lang="en-US" sz="2200" dirty="0"/>
              <a:t>5U-8U: 5:15-6:15pm – Field 4</a:t>
            </a:r>
          </a:p>
          <a:p>
            <a:pPr lvl="1"/>
            <a:r>
              <a:rPr lang="en-US" sz="2200" dirty="0">
                <a:solidFill>
                  <a:schemeClr val="accent2">
                    <a:lumMod val="75000"/>
                  </a:schemeClr>
                </a:solidFill>
              </a:rPr>
              <a:t>10U-14U: 6:30-7:45pm – Field 4</a:t>
            </a:r>
          </a:p>
          <a:p>
            <a:pPr lvl="1"/>
            <a:r>
              <a:rPr lang="en-US" sz="2200" dirty="0"/>
              <a:t>Free to all 2023 registered players, sign in on site.</a:t>
            </a:r>
          </a:p>
        </p:txBody>
      </p:sp>
      <p:pic>
        <p:nvPicPr>
          <p:cNvPr id="4" name="Picture 3">
            <a:extLst>
              <a:ext uri="{FF2B5EF4-FFF2-40B4-BE49-F238E27FC236}">
                <a16:creationId xmlns:a16="http://schemas.microsoft.com/office/drawing/2014/main" id="{48452B4B-E96D-B94D-2E83-79FDEFE07A20}"/>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955779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3415"/>
            <a:ext cx="8596668" cy="926123"/>
          </a:xfrm>
        </p:spPr>
        <p:txBody>
          <a:bodyPr>
            <a:normAutofit/>
          </a:bodyPr>
          <a:lstStyle/>
          <a:p>
            <a:r>
              <a:rPr lang="en-US" sz="4800" b="1" u="sng" dirty="0">
                <a:solidFill>
                  <a:schemeClr val="accent2">
                    <a:lumMod val="75000"/>
                  </a:schemeClr>
                </a:solidFill>
              </a:rPr>
              <a:t>5U &amp; 6U GUIDELINES</a:t>
            </a:r>
          </a:p>
        </p:txBody>
      </p:sp>
      <p:sp>
        <p:nvSpPr>
          <p:cNvPr id="3" name="Content Placeholder 2"/>
          <p:cNvSpPr>
            <a:spLocks noGrp="1"/>
          </p:cNvSpPr>
          <p:nvPr>
            <p:ph idx="1"/>
          </p:nvPr>
        </p:nvSpPr>
        <p:spPr>
          <a:xfrm>
            <a:off x="677334" y="1298774"/>
            <a:ext cx="9238826" cy="5568462"/>
          </a:xfrm>
        </p:spPr>
        <p:txBody>
          <a:bodyPr vert="horz" lIns="91440" tIns="45720" rIns="91440" bIns="45720" rtlCol="0" anchor="t">
            <a:normAutofit fontScale="70000" lnSpcReduction="20000"/>
          </a:bodyPr>
          <a:lstStyle/>
          <a:p>
            <a:pPr fontAlgn="t"/>
            <a:r>
              <a:rPr lang="en-US" sz="2400" dirty="0"/>
              <a:t>Four 5 minute quarters with a 5 minute half time break.</a:t>
            </a:r>
          </a:p>
          <a:p>
            <a:pPr fontAlgn="t"/>
            <a:r>
              <a:rPr lang="en-US" sz="2400" dirty="0"/>
              <a:t>Games are 5-V-5.</a:t>
            </a:r>
          </a:p>
          <a:p>
            <a:pPr fontAlgn="t"/>
            <a:r>
              <a:rPr lang="en-US" sz="2400" dirty="0"/>
              <a:t>Players are required to play a minimum of 3 quarters of the game. (Our region has players participate for the entire game)</a:t>
            </a:r>
          </a:p>
          <a:p>
            <a:pPr lvl="1" fontAlgn="t"/>
            <a:r>
              <a:rPr lang="en-US" sz="2400" dirty="0"/>
              <a:t>**Player substitutions are performed on a quarter basis.</a:t>
            </a:r>
          </a:p>
          <a:p>
            <a:pPr fontAlgn="t"/>
            <a:r>
              <a:rPr lang="en-US" sz="2400" dirty="0"/>
              <a:t>Direct free kicks only (indirect free kicks are not allowed).</a:t>
            </a:r>
          </a:p>
          <a:p>
            <a:pPr fontAlgn="t"/>
            <a:r>
              <a:rPr lang="en-US" sz="2400" b="1" dirty="0"/>
              <a:t>All out of bounds restarts will be with a pass in. ***No Throw ins</a:t>
            </a:r>
          </a:p>
          <a:p>
            <a:pPr fontAlgn="t"/>
            <a:r>
              <a:rPr lang="en-US" sz="2400" dirty="0"/>
              <a:t>No goal kicks or corner kicks.</a:t>
            </a:r>
          </a:p>
          <a:p>
            <a:pPr fontAlgn="t"/>
            <a:r>
              <a:rPr lang="en-US" sz="2400" dirty="0"/>
              <a:t>No heading of the ball.</a:t>
            </a:r>
          </a:p>
          <a:p>
            <a:pPr fontAlgn="t"/>
            <a:r>
              <a:rPr lang="en-US" sz="2400" dirty="0"/>
              <a:t>No offside infractions.</a:t>
            </a:r>
          </a:p>
          <a:p>
            <a:pPr fontAlgn="t"/>
            <a:r>
              <a:rPr lang="en-US" sz="2400" dirty="0"/>
              <a:t>Goalkeepers are not permitted.</a:t>
            </a:r>
          </a:p>
          <a:p>
            <a:pPr fontAlgn="t"/>
            <a:r>
              <a:rPr lang="en-US" sz="2400" dirty="0"/>
              <a:t>Home team provides referee.</a:t>
            </a:r>
          </a:p>
          <a:p>
            <a:pPr fontAlgn="t"/>
            <a:r>
              <a:rPr lang="en-US" sz="2400" dirty="0"/>
              <a:t>Coaches are not allowed on the field.</a:t>
            </a:r>
          </a:p>
          <a:p>
            <a:pPr fontAlgn="t"/>
            <a:r>
              <a:rPr lang="en-US" sz="2400" dirty="0">
                <a:highlight>
                  <a:srgbClr val="FFFF00"/>
                </a:highlight>
              </a:rPr>
              <a:t>Coaches and referees must sign in at board tent prior to game.</a:t>
            </a:r>
          </a:p>
          <a:p>
            <a:pPr fontAlgn="t"/>
            <a:r>
              <a:rPr lang="en-US" sz="2400" dirty="0"/>
              <a:t>Scores and standings are not kept.</a:t>
            </a:r>
          </a:p>
          <a:p>
            <a:pPr fontAlgn="t"/>
            <a:r>
              <a:rPr lang="en-US" sz="2400" dirty="0"/>
              <a:t>Soccer ball: Size 3</a:t>
            </a:r>
          </a:p>
        </p:txBody>
      </p:sp>
      <p:pic>
        <p:nvPicPr>
          <p:cNvPr id="4" name="Picture 3">
            <a:extLst>
              <a:ext uri="{FF2B5EF4-FFF2-40B4-BE49-F238E27FC236}">
                <a16:creationId xmlns:a16="http://schemas.microsoft.com/office/drawing/2014/main" id="{90F80A0F-6FEB-BE7B-30B5-6E609152D876}"/>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2090362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1692"/>
            <a:ext cx="8596668" cy="1101971"/>
          </a:xfrm>
        </p:spPr>
        <p:txBody>
          <a:bodyPr/>
          <a:lstStyle/>
          <a:p>
            <a:r>
              <a:rPr lang="en-US" sz="4800" b="1" u="sng" dirty="0">
                <a:solidFill>
                  <a:schemeClr val="accent2">
                    <a:lumMod val="75000"/>
                  </a:schemeClr>
                </a:solidFill>
              </a:rPr>
              <a:t>8U GUIDELINES</a:t>
            </a:r>
          </a:p>
        </p:txBody>
      </p:sp>
      <p:sp>
        <p:nvSpPr>
          <p:cNvPr id="3" name="Content Placeholder 2"/>
          <p:cNvSpPr>
            <a:spLocks noGrp="1"/>
          </p:cNvSpPr>
          <p:nvPr>
            <p:ph idx="1"/>
          </p:nvPr>
        </p:nvSpPr>
        <p:spPr>
          <a:xfrm>
            <a:off x="677334" y="1294544"/>
            <a:ext cx="8596668" cy="5671335"/>
          </a:xfrm>
        </p:spPr>
        <p:txBody>
          <a:bodyPr vert="horz" lIns="91440" tIns="45720" rIns="91440" bIns="45720" rtlCol="0" anchor="t">
            <a:normAutofit/>
          </a:bodyPr>
          <a:lstStyle/>
          <a:p>
            <a:pPr fontAlgn="t"/>
            <a:r>
              <a:rPr lang="en-US" dirty="0"/>
              <a:t>Four 10 minute quarters with a 5 minute half time break.</a:t>
            </a:r>
          </a:p>
          <a:p>
            <a:pPr fontAlgn="t"/>
            <a:r>
              <a:rPr lang="en-US" dirty="0">
                <a:highlight>
                  <a:srgbClr val="FFFF00"/>
                </a:highlight>
              </a:rPr>
              <a:t>Games are 6-V-6. With Goal Keepers</a:t>
            </a:r>
          </a:p>
          <a:p>
            <a:pPr fontAlgn="t"/>
            <a:r>
              <a:rPr lang="en-US" dirty="0"/>
              <a:t>Players are required to play a minimum of 3 quarters of the game.</a:t>
            </a:r>
          </a:p>
          <a:p>
            <a:pPr fontAlgn="t"/>
            <a:r>
              <a:rPr lang="en-US" dirty="0"/>
              <a:t>Player substitutions are performed on a quarter basis.</a:t>
            </a:r>
          </a:p>
          <a:p>
            <a:pPr fontAlgn="t"/>
            <a:r>
              <a:rPr lang="en-US" dirty="0"/>
              <a:t>Free kicks (direct and indirect), goal kicks, and corner kicks are allowed.</a:t>
            </a:r>
          </a:p>
          <a:p>
            <a:pPr fontAlgn="t"/>
            <a:r>
              <a:rPr lang="en-US" dirty="0"/>
              <a:t>Throw ins are allowed.</a:t>
            </a:r>
          </a:p>
          <a:p>
            <a:pPr fontAlgn="t"/>
            <a:r>
              <a:rPr lang="en-US" dirty="0"/>
              <a:t>No offside infractions.</a:t>
            </a:r>
          </a:p>
          <a:p>
            <a:pPr fontAlgn="t"/>
            <a:r>
              <a:rPr lang="en-US" dirty="0"/>
              <a:t>No heading of the ball.</a:t>
            </a:r>
          </a:p>
          <a:p>
            <a:pPr fontAlgn="t"/>
            <a:r>
              <a:rPr lang="en-US" dirty="0"/>
              <a:t>Home team provides a referee. </a:t>
            </a:r>
          </a:p>
          <a:p>
            <a:pPr fontAlgn="t"/>
            <a:r>
              <a:rPr lang="en-US" dirty="0"/>
              <a:t>Coaches are not allowed on the field.</a:t>
            </a:r>
          </a:p>
          <a:p>
            <a:pPr fontAlgn="t"/>
            <a:r>
              <a:rPr lang="en-US" dirty="0">
                <a:highlight>
                  <a:srgbClr val="FFFF00"/>
                </a:highlight>
              </a:rPr>
              <a:t>Coaches and referees must sign in at board tent prior to their game.</a:t>
            </a:r>
          </a:p>
          <a:p>
            <a:pPr fontAlgn="t"/>
            <a:r>
              <a:rPr lang="en-US" dirty="0"/>
              <a:t>Scores and standings are not kept.</a:t>
            </a:r>
          </a:p>
          <a:p>
            <a:pPr fontAlgn="t"/>
            <a:r>
              <a:rPr lang="en-US" dirty="0"/>
              <a:t>Soccer ball: Size 3</a:t>
            </a:r>
          </a:p>
          <a:p>
            <a:endParaRPr lang="en-US" dirty="0"/>
          </a:p>
        </p:txBody>
      </p:sp>
      <p:pic>
        <p:nvPicPr>
          <p:cNvPr id="4" name="Picture 3">
            <a:extLst>
              <a:ext uri="{FF2B5EF4-FFF2-40B4-BE49-F238E27FC236}">
                <a16:creationId xmlns:a16="http://schemas.microsoft.com/office/drawing/2014/main" id="{6A0D9A23-45C6-2E14-2752-A8E3EE76F003}"/>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9383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5" y="350128"/>
            <a:ext cx="9616098" cy="1285631"/>
          </a:xfrm>
        </p:spPr>
        <p:txBody>
          <a:bodyPr>
            <a:normAutofit fontScale="90000"/>
          </a:bodyPr>
          <a:lstStyle/>
          <a:p>
            <a:r>
              <a:rPr lang="en-US" sz="4800" b="1" u="sng" dirty="0">
                <a:solidFill>
                  <a:schemeClr val="accent2">
                    <a:lumMod val="75000"/>
                  </a:schemeClr>
                </a:solidFill>
              </a:rPr>
              <a:t>NO HEADING RULE 12U AND BELOW</a:t>
            </a:r>
          </a:p>
        </p:txBody>
      </p:sp>
      <p:sp>
        <p:nvSpPr>
          <p:cNvPr id="3" name="Content Placeholder 2"/>
          <p:cNvSpPr>
            <a:spLocks noGrp="1"/>
          </p:cNvSpPr>
          <p:nvPr>
            <p:ph idx="1"/>
          </p:nvPr>
        </p:nvSpPr>
        <p:spPr>
          <a:xfrm>
            <a:off x="341532" y="992943"/>
            <a:ext cx="9475422" cy="5451231"/>
          </a:xfrm>
        </p:spPr>
        <p:txBody>
          <a:bodyPr>
            <a:normAutofit/>
          </a:bodyPr>
          <a:lstStyle/>
          <a:p>
            <a:pPr marL="0" indent="0">
              <a:buNone/>
            </a:pPr>
            <a:endParaRPr lang="en-US" sz="2000" dirty="0"/>
          </a:p>
          <a:p>
            <a:r>
              <a:rPr lang="en-US" dirty="0"/>
              <a:t>1.  Consistent with the U.S. Soccer mandates on heading the ball, </a:t>
            </a:r>
            <a:r>
              <a:rPr lang="en-US" dirty="0">
                <a:solidFill>
                  <a:srgbClr val="FF0000"/>
                </a:solidFill>
              </a:rPr>
              <a:t>heading is banned for all division players U-11 (U-12 and below for programs without single age divisions) and below in both practices and games.</a:t>
            </a:r>
          </a:p>
          <a:p>
            <a:r>
              <a:rPr lang="en-US" dirty="0"/>
              <a:t>Heading for players in U-14 is limited to a maximum of thirty (30) minutes per week with no more than 15-20 headers, per player. There is no restriction on heading in matches.</a:t>
            </a:r>
          </a:p>
          <a:p>
            <a:r>
              <a:rPr lang="en-US" dirty="0"/>
              <a:t>2.  An indirect free kick will be awarded to the opposing team if a player age 10 or younger, deliberately touches the ball with his/her head during a game.</a:t>
            </a:r>
          </a:p>
          <a:p>
            <a:pPr lvl="1"/>
            <a:r>
              <a:rPr lang="en-US" sz="1800" dirty="0"/>
              <a:t>a. The indirect free kick is to be taken from the place where the player touched the ball with his/her head.</a:t>
            </a:r>
          </a:p>
          <a:p>
            <a:pPr lvl="1"/>
            <a:r>
              <a:rPr lang="en-US" sz="1800" dirty="0"/>
              <a:t>b. An indirect free kick awarded to the attacking team inside the opposing team’s penalty area, must be taken on the penalty area line parallel to the goal line at the point nearest to where the player touched the ball with his/her head.</a:t>
            </a:r>
          </a:p>
          <a:p>
            <a:r>
              <a:rPr lang="en-US" dirty="0"/>
              <a:t>3.  Neither cautions nor send offs shall be issued for persistent infringement or denying an obvious goal scoring opportunity related to the heading infraction.</a:t>
            </a:r>
          </a:p>
        </p:txBody>
      </p:sp>
      <p:pic>
        <p:nvPicPr>
          <p:cNvPr id="4" name="Picture 3">
            <a:extLst>
              <a:ext uri="{FF2B5EF4-FFF2-40B4-BE49-F238E27FC236}">
                <a16:creationId xmlns:a16="http://schemas.microsoft.com/office/drawing/2014/main" id="{6B9637F3-6215-27EF-7A64-1E46961F27D7}"/>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651665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0428"/>
            <a:ext cx="8596668" cy="1043353"/>
          </a:xfrm>
        </p:spPr>
        <p:txBody>
          <a:bodyPr>
            <a:normAutofit/>
          </a:bodyPr>
          <a:lstStyle/>
          <a:p>
            <a:r>
              <a:rPr lang="en-US" sz="4800" b="1" u="sng" dirty="0">
                <a:solidFill>
                  <a:schemeClr val="accent2">
                    <a:lumMod val="75000"/>
                  </a:schemeClr>
                </a:solidFill>
              </a:rPr>
              <a:t>10U GUIDELINES</a:t>
            </a:r>
          </a:p>
        </p:txBody>
      </p:sp>
      <p:sp>
        <p:nvSpPr>
          <p:cNvPr id="3" name="Content Placeholder 2"/>
          <p:cNvSpPr>
            <a:spLocks noGrp="1"/>
          </p:cNvSpPr>
          <p:nvPr>
            <p:ph idx="1"/>
          </p:nvPr>
        </p:nvSpPr>
        <p:spPr>
          <a:xfrm>
            <a:off x="677334" y="1202077"/>
            <a:ext cx="8596668" cy="5446917"/>
          </a:xfrm>
        </p:spPr>
        <p:txBody>
          <a:bodyPr vert="horz" lIns="91440" tIns="45720" rIns="91440" bIns="45720" rtlCol="0" anchor="t">
            <a:normAutofit fontScale="62500" lnSpcReduction="20000"/>
          </a:bodyPr>
          <a:lstStyle/>
          <a:p>
            <a:pPr fontAlgn="t"/>
            <a:r>
              <a:rPr lang="en-US" sz="2700" dirty="0"/>
              <a:t>TWO - 25 minute halves with a 5 minute half time break.</a:t>
            </a:r>
          </a:p>
          <a:p>
            <a:pPr fontAlgn="t"/>
            <a:r>
              <a:rPr lang="en-US" sz="2700" dirty="0"/>
              <a:t>Games are 7-V-7. A minimum of 5 players on each team are required for the game to be played.</a:t>
            </a:r>
          </a:p>
          <a:p>
            <a:pPr fontAlgn="t"/>
            <a:r>
              <a:rPr lang="en-US" sz="2700" dirty="0"/>
              <a:t>Players are required to play a minimum of 3 quarters of the game.</a:t>
            </a:r>
          </a:p>
          <a:p>
            <a:pPr fontAlgn="t"/>
            <a:r>
              <a:rPr lang="en-US" sz="2700" dirty="0"/>
              <a:t>Player substitutions are performed on a quarter basis.</a:t>
            </a:r>
          </a:p>
          <a:p>
            <a:pPr fontAlgn="t"/>
            <a:r>
              <a:rPr lang="en-US" sz="2700" dirty="0"/>
              <a:t>Rules and regulations are per FIFA’s Laws of the Game.</a:t>
            </a:r>
          </a:p>
          <a:p>
            <a:pPr fontAlgn="t"/>
            <a:r>
              <a:rPr lang="en-US" sz="2700" dirty="0"/>
              <a:t>No heading of the ball.</a:t>
            </a:r>
          </a:p>
          <a:p>
            <a:pPr fontAlgn="t"/>
            <a:r>
              <a:rPr lang="en-US" sz="2700" b="1" dirty="0"/>
              <a:t>***No punting by the goalkeeper.</a:t>
            </a:r>
          </a:p>
          <a:p>
            <a:pPr fontAlgn="t"/>
            <a:r>
              <a:rPr lang="en-US" sz="2700" b="1" dirty="0"/>
              <a:t>***Goal kicks and goalkeeper possession will have a Build-Out line.</a:t>
            </a:r>
          </a:p>
          <a:p>
            <a:pPr fontAlgn="t"/>
            <a:r>
              <a:rPr lang="en-US" sz="2700" b="1" dirty="0"/>
              <a:t>***The Build-Out line shall be used as the line to determine offside. (use to be the half line)</a:t>
            </a:r>
          </a:p>
          <a:p>
            <a:pPr fontAlgn="t"/>
            <a:r>
              <a:rPr lang="en-US" sz="2700" dirty="0"/>
              <a:t>Coaches are not allowed on the field.</a:t>
            </a:r>
          </a:p>
          <a:p>
            <a:pPr fontAlgn="t"/>
            <a:r>
              <a:rPr lang="en-US" sz="2700" dirty="0">
                <a:highlight>
                  <a:srgbClr val="FFFF00"/>
                </a:highlight>
              </a:rPr>
              <a:t>Coaches and referees must sign in at board tent prior to their game.</a:t>
            </a:r>
          </a:p>
          <a:p>
            <a:pPr fontAlgn="t"/>
            <a:r>
              <a:rPr lang="en-US" sz="2700" dirty="0"/>
              <a:t>Scores and standings are kept.</a:t>
            </a:r>
          </a:p>
          <a:p>
            <a:pPr fontAlgn="t"/>
            <a:r>
              <a:rPr lang="en-US" sz="2700" dirty="0">
                <a:highlight>
                  <a:srgbClr val="FFFF00"/>
                </a:highlight>
              </a:rPr>
              <a:t>Teams are required to provide a center and assistant referee for their team.</a:t>
            </a:r>
          </a:p>
          <a:p>
            <a:pPr fontAlgn="t"/>
            <a:r>
              <a:rPr lang="en-US" sz="2700" dirty="0"/>
              <a:t>Soccer ball: Size 4</a:t>
            </a:r>
          </a:p>
          <a:p>
            <a:endParaRPr lang="en-US" dirty="0"/>
          </a:p>
        </p:txBody>
      </p:sp>
      <p:pic>
        <p:nvPicPr>
          <p:cNvPr id="4" name="Picture 3">
            <a:extLst>
              <a:ext uri="{FF2B5EF4-FFF2-40B4-BE49-F238E27FC236}">
                <a16:creationId xmlns:a16="http://schemas.microsoft.com/office/drawing/2014/main" id="{3DFD12AB-7825-F26C-B260-9E62942AA2E9}"/>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293244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347663"/>
            <a:ext cx="8893175" cy="5848350"/>
          </a:xfrm>
          <a:prstGeom prst="rect">
            <a:avLst/>
          </a:prstGeom>
        </p:spPr>
      </p:pic>
      <p:pic>
        <p:nvPicPr>
          <p:cNvPr id="3" name="Picture 2">
            <a:extLst>
              <a:ext uri="{FF2B5EF4-FFF2-40B4-BE49-F238E27FC236}">
                <a16:creationId xmlns:a16="http://schemas.microsoft.com/office/drawing/2014/main" id="{FCD29577-9595-D566-BF5B-E6F17B72B74B}"/>
              </a:ext>
            </a:extLst>
          </p:cNvPr>
          <p:cNvPicPr>
            <a:picLocks noChangeAspect="1"/>
          </p:cNvPicPr>
          <p:nvPr/>
        </p:nvPicPr>
        <p:blipFill>
          <a:blip r:embed="rId3"/>
          <a:srcRect/>
          <a:stretch/>
        </p:blipFill>
        <p:spPr>
          <a:xfrm>
            <a:off x="10006401" y="4716766"/>
            <a:ext cx="1844067" cy="1844067"/>
          </a:xfrm>
          <a:prstGeom prst="rect">
            <a:avLst/>
          </a:prstGeom>
        </p:spPr>
      </p:pic>
    </p:spTree>
    <p:extLst>
      <p:ext uri="{BB962C8B-B14F-4D97-AF65-F5344CB8AC3E}">
        <p14:creationId xmlns:p14="http://schemas.microsoft.com/office/powerpoint/2010/main" val="563716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5138"/>
            <a:ext cx="8596668" cy="1101970"/>
          </a:xfrm>
        </p:spPr>
        <p:txBody>
          <a:bodyPr/>
          <a:lstStyle/>
          <a:p>
            <a:r>
              <a:rPr lang="en-US" sz="4800" b="1" u="sng" dirty="0">
                <a:solidFill>
                  <a:schemeClr val="accent2">
                    <a:lumMod val="75000"/>
                  </a:schemeClr>
                </a:solidFill>
              </a:rPr>
              <a:t>12U GUIDELINES</a:t>
            </a:r>
          </a:p>
        </p:txBody>
      </p:sp>
      <p:sp>
        <p:nvSpPr>
          <p:cNvPr id="3" name="Content Placeholder 2"/>
          <p:cNvSpPr>
            <a:spLocks noGrp="1"/>
          </p:cNvSpPr>
          <p:nvPr>
            <p:ph idx="1"/>
          </p:nvPr>
        </p:nvSpPr>
        <p:spPr>
          <a:xfrm>
            <a:off x="677334" y="1477108"/>
            <a:ext cx="8596668" cy="5158153"/>
          </a:xfrm>
        </p:spPr>
        <p:txBody>
          <a:bodyPr vert="horz" lIns="91440" tIns="45720" rIns="91440" bIns="45720" rtlCol="0" anchor="t">
            <a:normAutofit/>
          </a:bodyPr>
          <a:lstStyle/>
          <a:p>
            <a:pPr fontAlgn="t"/>
            <a:r>
              <a:rPr lang="en-US" sz="1700" dirty="0"/>
              <a:t>TWO – 30 minute halves with a 5 minute half time break.</a:t>
            </a:r>
          </a:p>
          <a:p>
            <a:pPr fontAlgn="t"/>
            <a:r>
              <a:rPr lang="en-US" sz="1700" dirty="0"/>
              <a:t>Games are 9-V-9. A minimum of 6 players on each team are required for the game to be played.</a:t>
            </a:r>
          </a:p>
          <a:p>
            <a:pPr fontAlgn="t"/>
            <a:r>
              <a:rPr lang="en-US" sz="1700" dirty="0"/>
              <a:t>Players are required to play a minimum of 3 quarters of the game.</a:t>
            </a:r>
          </a:p>
          <a:p>
            <a:pPr fontAlgn="t"/>
            <a:r>
              <a:rPr lang="en-US" sz="1700" dirty="0"/>
              <a:t>Player substitutions are performed on a quarter basis.</a:t>
            </a:r>
          </a:p>
          <a:p>
            <a:pPr fontAlgn="t"/>
            <a:r>
              <a:rPr lang="en-US" sz="1700" dirty="0"/>
              <a:t>Rules and regulations are per FIFA’s Laws of the Game.</a:t>
            </a:r>
          </a:p>
          <a:p>
            <a:pPr fontAlgn="t"/>
            <a:r>
              <a:rPr lang="en-US" sz="1700" dirty="0"/>
              <a:t>No heading of the ball.</a:t>
            </a:r>
          </a:p>
          <a:p>
            <a:pPr fontAlgn="t"/>
            <a:r>
              <a:rPr lang="en-US" sz="1700" dirty="0"/>
              <a:t>Goalkeeper may punt the ball.</a:t>
            </a:r>
          </a:p>
          <a:p>
            <a:pPr fontAlgn="t"/>
            <a:r>
              <a:rPr lang="en-US" sz="1700" dirty="0"/>
              <a:t>Coaches are not allowed on the field.</a:t>
            </a:r>
          </a:p>
          <a:p>
            <a:pPr fontAlgn="t"/>
            <a:r>
              <a:rPr lang="en-US" sz="1700" dirty="0">
                <a:highlight>
                  <a:srgbClr val="FFFF00"/>
                </a:highlight>
              </a:rPr>
              <a:t>Coaches and referees must sign in at board tent prior to their game.</a:t>
            </a:r>
          </a:p>
          <a:p>
            <a:pPr fontAlgn="t"/>
            <a:r>
              <a:rPr lang="en-US" sz="1700" dirty="0"/>
              <a:t>Scores and standings are kept.</a:t>
            </a:r>
          </a:p>
          <a:p>
            <a:pPr fontAlgn="t"/>
            <a:r>
              <a:rPr lang="en-US" sz="1800" dirty="0">
                <a:highlight>
                  <a:srgbClr val="FFFF00"/>
                </a:highlight>
              </a:rPr>
              <a:t>Teams are required to provide a center and assistant referee for their team.</a:t>
            </a:r>
          </a:p>
          <a:p>
            <a:pPr fontAlgn="t"/>
            <a:r>
              <a:rPr lang="en-US" sz="1700" dirty="0"/>
              <a:t>Soccer ball: size 4</a:t>
            </a:r>
          </a:p>
        </p:txBody>
      </p:sp>
      <p:pic>
        <p:nvPicPr>
          <p:cNvPr id="4" name="Picture 3">
            <a:extLst>
              <a:ext uri="{FF2B5EF4-FFF2-40B4-BE49-F238E27FC236}">
                <a16:creationId xmlns:a16="http://schemas.microsoft.com/office/drawing/2014/main" id="{DA310792-1647-6213-FCDA-E1940DA611DE}"/>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2146960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8585"/>
            <a:ext cx="8596668" cy="1078523"/>
          </a:xfrm>
        </p:spPr>
        <p:txBody>
          <a:bodyPr/>
          <a:lstStyle/>
          <a:p>
            <a:r>
              <a:rPr lang="en-US" sz="4800" b="1" u="sng" dirty="0">
                <a:solidFill>
                  <a:schemeClr val="accent2">
                    <a:lumMod val="75000"/>
                  </a:schemeClr>
                </a:solidFill>
              </a:rPr>
              <a:t>14U GUIDELINES</a:t>
            </a:r>
          </a:p>
        </p:txBody>
      </p:sp>
      <p:sp>
        <p:nvSpPr>
          <p:cNvPr id="3" name="Content Placeholder 2"/>
          <p:cNvSpPr>
            <a:spLocks noGrp="1"/>
          </p:cNvSpPr>
          <p:nvPr>
            <p:ph idx="1"/>
          </p:nvPr>
        </p:nvSpPr>
        <p:spPr>
          <a:xfrm>
            <a:off x="677334" y="1477108"/>
            <a:ext cx="8596668" cy="5275383"/>
          </a:xfrm>
        </p:spPr>
        <p:txBody>
          <a:bodyPr vert="horz" lIns="91440" tIns="45720" rIns="91440" bIns="45720" rtlCol="0" anchor="t">
            <a:normAutofit/>
          </a:bodyPr>
          <a:lstStyle/>
          <a:p>
            <a:pPr fontAlgn="t"/>
            <a:r>
              <a:rPr lang="en-US" sz="1700" dirty="0"/>
              <a:t>TWO – 35 minute halves with a 5 minute half time break.</a:t>
            </a:r>
          </a:p>
          <a:p>
            <a:pPr fontAlgn="t"/>
            <a:r>
              <a:rPr lang="en-US" sz="1700" dirty="0"/>
              <a:t>Games are 11-V-11. A minimum of 7 players on each team are required for the game to be played.</a:t>
            </a:r>
          </a:p>
          <a:p>
            <a:pPr fontAlgn="t"/>
            <a:r>
              <a:rPr lang="en-US" sz="1700" dirty="0"/>
              <a:t>Players are required to play a minimum of 3 quarters of the game.</a:t>
            </a:r>
          </a:p>
          <a:p>
            <a:pPr fontAlgn="t"/>
            <a:r>
              <a:rPr lang="en-US" sz="1700" dirty="0"/>
              <a:t>Player substitutions are performed on a quarter basis.</a:t>
            </a:r>
          </a:p>
          <a:p>
            <a:pPr fontAlgn="t"/>
            <a:r>
              <a:rPr lang="en-US" sz="1700" dirty="0"/>
              <a:t>Rules and regulations are per FIFA’s Laws of the Game.</a:t>
            </a:r>
          </a:p>
          <a:p>
            <a:pPr fontAlgn="t"/>
            <a:r>
              <a:rPr lang="en-US" sz="1700" dirty="0"/>
              <a:t>Coaches are not allowed on the field.</a:t>
            </a:r>
          </a:p>
          <a:p>
            <a:pPr fontAlgn="t"/>
            <a:r>
              <a:rPr lang="en-US" sz="1700" dirty="0"/>
              <a:t>Coaches and referees must sign in at board tent prior to their game.</a:t>
            </a:r>
          </a:p>
          <a:p>
            <a:pPr fontAlgn="t"/>
            <a:r>
              <a:rPr lang="en-US" sz="1700" dirty="0"/>
              <a:t>Scores and standings are kept.</a:t>
            </a:r>
          </a:p>
          <a:p>
            <a:pPr fontAlgn="t"/>
            <a:r>
              <a:rPr lang="en-US" sz="1800" dirty="0">
                <a:highlight>
                  <a:srgbClr val="FFFF00"/>
                </a:highlight>
              </a:rPr>
              <a:t>Teams are required to provide a center and assistant referee for their team.</a:t>
            </a:r>
          </a:p>
          <a:p>
            <a:pPr fontAlgn="t"/>
            <a:r>
              <a:rPr lang="en-US" sz="1700" dirty="0"/>
              <a:t>Soccer ball: Size 5</a:t>
            </a:r>
          </a:p>
        </p:txBody>
      </p:sp>
      <p:pic>
        <p:nvPicPr>
          <p:cNvPr id="4" name="Picture 3">
            <a:extLst>
              <a:ext uri="{FF2B5EF4-FFF2-40B4-BE49-F238E27FC236}">
                <a16:creationId xmlns:a16="http://schemas.microsoft.com/office/drawing/2014/main" id="{B1FA38F9-C91B-E82C-86CE-DD437082B368}"/>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245313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6862"/>
            <a:ext cx="8596668" cy="961292"/>
          </a:xfrm>
        </p:spPr>
        <p:txBody>
          <a:bodyPr/>
          <a:lstStyle/>
          <a:p>
            <a:r>
              <a:rPr lang="en-US" sz="4800" b="1" u="sng" dirty="0">
                <a:solidFill>
                  <a:schemeClr val="accent2">
                    <a:lumMod val="75000"/>
                  </a:schemeClr>
                </a:solidFill>
              </a:rPr>
              <a:t>16U GUIDELINES</a:t>
            </a:r>
          </a:p>
        </p:txBody>
      </p:sp>
      <p:sp>
        <p:nvSpPr>
          <p:cNvPr id="3" name="Content Placeholder 2"/>
          <p:cNvSpPr>
            <a:spLocks noGrp="1"/>
          </p:cNvSpPr>
          <p:nvPr>
            <p:ph idx="1"/>
          </p:nvPr>
        </p:nvSpPr>
        <p:spPr>
          <a:xfrm>
            <a:off x="677334" y="1673275"/>
            <a:ext cx="8596668" cy="4026486"/>
          </a:xfrm>
        </p:spPr>
        <p:txBody>
          <a:bodyPr vert="horz" lIns="91440" tIns="45720" rIns="91440" bIns="45720" rtlCol="0" anchor="t">
            <a:normAutofit/>
          </a:bodyPr>
          <a:lstStyle/>
          <a:p>
            <a:pPr fontAlgn="t"/>
            <a:r>
              <a:rPr lang="en-US" sz="1700" dirty="0"/>
              <a:t>TWO – 40 minute halves with a 5 minute half time break.</a:t>
            </a:r>
          </a:p>
          <a:p>
            <a:pPr fontAlgn="t"/>
            <a:r>
              <a:rPr lang="en-US" sz="1700" dirty="0"/>
              <a:t>Games are 11-V-11. A minimum of 7 players on each team are required for the game to be played.</a:t>
            </a:r>
          </a:p>
          <a:p>
            <a:pPr fontAlgn="t"/>
            <a:r>
              <a:rPr lang="en-US" sz="1700" dirty="0"/>
              <a:t>Players are required to play a minimum of 50% of the game.</a:t>
            </a:r>
          </a:p>
          <a:p>
            <a:pPr fontAlgn="t"/>
            <a:r>
              <a:rPr lang="en-US" sz="1700" dirty="0"/>
              <a:t>Free substitution of players is allowed.</a:t>
            </a:r>
          </a:p>
          <a:p>
            <a:pPr fontAlgn="t"/>
            <a:r>
              <a:rPr lang="en-US" sz="1700" dirty="0"/>
              <a:t>Rules and regulations are per FIFA’s Laws of the Game.</a:t>
            </a:r>
          </a:p>
          <a:p>
            <a:pPr fontAlgn="t"/>
            <a:r>
              <a:rPr lang="en-US" sz="1700" dirty="0"/>
              <a:t>Games are primarily played during the week.</a:t>
            </a:r>
          </a:p>
          <a:p>
            <a:pPr fontAlgn="t"/>
            <a:r>
              <a:rPr lang="en-US" sz="1700" dirty="0"/>
              <a:t>Opponents will include teams from other regions.</a:t>
            </a:r>
          </a:p>
          <a:p>
            <a:pPr fontAlgn="t"/>
            <a:r>
              <a:rPr lang="en-US" sz="1700" dirty="0"/>
              <a:t>Schedules, scores, and standings are through the Area 1U website.</a:t>
            </a:r>
          </a:p>
          <a:p>
            <a:pPr fontAlgn="t"/>
            <a:r>
              <a:rPr lang="en-US" sz="1700" dirty="0"/>
              <a:t>Soccer ball: Size 5</a:t>
            </a:r>
          </a:p>
          <a:p>
            <a:endParaRPr lang="en-US" dirty="0"/>
          </a:p>
        </p:txBody>
      </p:sp>
      <p:pic>
        <p:nvPicPr>
          <p:cNvPr id="4" name="Picture 3">
            <a:extLst>
              <a:ext uri="{FF2B5EF4-FFF2-40B4-BE49-F238E27FC236}">
                <a16:creationId xmlns:a16="http://schemas.microsoft.com/office/drawing/2014/main" id="{1A650A9A-6018-E3C7-BF93-CC97827C3239}"/>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329684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1692"/>
            <a:ext cx="8596668" cy="926123"/>
          </a:xfrm>
        </p:spPr>
        <p:txBody>
          <a:bodyPr/>
          <a:lstStyle/>
          <a:p>
            <a:r>
              <a:rPr lang="en-US" sz="4800" b="1" u="sng" dirty="0">
                <a:solidFill>
                  <a:schemeClr val="accent2">
                    <a:lumMod val="75000"/>
                  </a:schemeClr>
                </a:solidFill>
              </a:rPr>
              <a:t>19U GUIDELINES</a:t>
            </a:r>
          </a:p>
        </p:txBody>
      </p:sp>
      <p:sp>
        <p:nvSpPr>
          <p:cNvPr id="3" name="Content Placeholder 2"/>
          <p:cNvSpPr>
            <a:spLocks noGrp="1"/>
          </p:cNvSpPr>
          <p:nvPr>
            <p:ph idx="1"/>
          </p:nvPr>
        </p:nvSpPr>
        <p:spPr>
          <a:xfrm>
            <a:off x="677334" y="1359877"/>
            <a:ext cx="8596668" cy="5297777"/>
          </a:xfrm>
          <a:pattFill prst="pct5">
            <a:fgClr>
              <a:schemeClr val="accent1"/>
            </a:fgClr>
            <a:bgClr>
              <a:schemeClr val="bg1"/>
            </a:bgClr>
          </a:pattFill>
        </p:spPr>
        <p:txBody>
          <a:bodyPr vert="horz" lIns="91440" tIns="45720" rIns="91440" bIns="45720" rtlCol="0" anchor="t">
            <a:normAutofit/>
          </a:bodyPr>
          <a:lstStyle/>
          <a:p>
            <a:pPr fontAlgn="t"/>
            <a:r>
              <a:rPr lang="en-US" sz="1700" dirty="0"/>
              <a:t>TWO – 45 minute halves with a 5 minute half time break.</a:t>
            </a:r>
          </a:p>
          <a:p>
            <a:pPr fontAlgn="t"/>
            <a:r>
              <a:rPr lang="en-US" sz="1700" dirty="0"/>
              <a:t>Games are 11-V-11. A minimum of 7 players on each team are required for the game to be played.</a:t>
            </a:r>
          </a:p>
          <a:p>
            <a:pPr fontAlgn="t"/>
            <a:r>
              <a:rPr lang="en-US" sz="1700" dirty="0"/>
              <a:t>Players are required to play a minimum of 50% of the game.</a:t>
            </a:r>
          </a:p>
          <a:p>
            <a:pPr fontAlgn="t"/>
            <a:r>
              <a:rPr lang="en-US" sz="1700" dirty="0"/>
              <a:t>Free substitution of players is allowed.</a:t>
            </a:r>
          </a:p>
          <a:p>
            <a:pPr fontAlgn="t"/>
            <a:r>
              <a:rPr lang="en-US" sz="1700" dirty="0"/>
              <a:t>Rules and regulations are per FIFA’s Laws of the Game.</a:t>
            </a:r>
          </a:p>
          <a:p>
            <a:pPr fontAlgn="t"/>
            <a:r>
              <a:rPr lang="en-US" sz="1700" dirty="0"/>
              <a:t>Games are primarily played during the week.</a:t>
            </a:r>
          </a:p>
          <a:p>
            <a:pPr fontAlgn="t"/>
            <a:r>
              <a:rPr lang="en-US" sz="1700" dirty="0"/>
              <a:t>Opponents will include teams from other regions.</a:t>
            </a:r>
          </a:p>
          <a:p>
            <a:pPr fontAlgn="t"/>
            <a:r>
              <a:rPr lang="en-US" sz="1700" dirty="0"/>
              <a:t>Schedules, scores, and standings are through the Area 1U website.</a:t>
            </a:r>
          </a:p>
          <a:p>
            <a:pPr fontAlgn="t"/>
            <a:r>
              <a:rPr lang="en-US" sz="1700" dirty="0"/>
              <a:t>Soccer ball: Size 5</a:t>
            </a:r>
          </a:p>
        </p:txBody>
      </p:sp>
      <p:pic>
        <p:nvPicPr>
          <p:cNvPr id="4" name="Picture 3">
            <a:extLst>
              <a:ext uri="{FF2B5EF4-FFF2-40B4-BE49-F238E27FC236}">
                <a16:creationId xmlns:a16="http://schemas.microsoft.com/office/drawing/2014/main" id="{476D6D4B-AEE2-5869-AA0F-A0DF1603221D}"/>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108760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10447866" cy="1825375"/>
          </a:xfrm>
        </p:spPr>
        <p:txBody>
          <a:bodyPr>
            <a:normAutofit/>
          </a:bodyPr>
          <a:lstStyle/>
          <a:p>
            <a:r>
              <a:rPr lang="en-US" sz="4800" b="1" u="sng" dirty="0">
                <a:solidFill>
                  <a:schemeClr val="accent2">
                    <a:lumMod val="75000"/>
                  </a:schemeClr>
                </a:solidFill>
              </a:rPr>
              <a:t>CHINO HILLS AYSO </a:t>
            </a:r>
            <a:br>
              <a:rPr lang="en-US" sz="4800" b="1" u="sng" dirty="0">
                <a:solidFill>
                  <a:schemeClr val="accent2">
                    <a:lumMod val="75000"/>
                  </a:schemeClr>
                </a:solidFill>
              </a:rPr>
            </a:br>
            <a:r>
              <a:rPr lang="en-US" sz="4800" b="1" u="sng" dirty="0">
                <a:solidFill>
                  <a:schemeClr val="accent2">
                    <a:lumMod val="75000"/>
                  </a:schemeClr>
                </a:solidFill>
              </a:rPr>
              <a:t>REGION 779</a:t>
            </a:r>
          </a:p>
        </p:txBody>
      </p:sp>
      <p:sp>
        <p:nvSpPr>
          <p:cNvPr id="3" name="Content Placeholder 2"/>
          <p:cNvSpPr>
            <a:spLocks noGrp="1"/>
          </p:cNvSpPr>
          <p:nvPr>
            <p:ph idx="1"/>
          </p:nvPr>
        </p:nvSpPr>
        <p:spPr>
          <a:xfrm>
            <a:off x="677334" y="2702103"/>
            <a:ext cx="8596668" cy="3647325"/>
          </a:xfrm>
        </p:spPr>
        <p:txBody>
          <a:bodyPr vert="horz" lIns="91440" tIns="45720" rIns="91440" bIns="45720" rtlCol="0" anchor="t">
            <a:normAutofit/>
          </a:bodyPr>
          <a:lstStyle/>
          <a:p>
            <a:r>
              <a:rPr lang="en-US" sz="2200" dirty="0"/>
              <a:t>WE ARE AN ALL-VOLUNTEER ORGANIZATION</a:t>
            </a:r>
          </a:p>
          <a:p>
            <a:r>
              <a:rPr lang="en-US" sz="2200" dirty="0"/>
              <a:t>WE ARE CELEBRATING OUR </a:t>
            </a:r>
            <a:r>
              <a:rPr lang="en-US" sz="2200" dirty="0">
                <a:solidFill>
                  <a:schemeClr val="accent4"/>
                </a:solidFill>
              </a:rPr>
              <a:t>32</a:t>
            </a:r>
            <a:r>
              <a:rPr lang="en-US" sz="2200" baseline="30000" dirty="0">
                <a:solidFill>
                  <a:schemeClr val="accent4"/>
                </a:solidFill>
              </a:rPr>
              <a:t>nd</a:t>
            </a:r>
            <a:r>
              <a:rPr lang="en-US" sz="2200" dirty="0">
                <a:solidFill>
                  <a:schemeClr val="accent4"/>
                </a:solidFill>
              </a:rPr>
              <a:t> YEAR</a:t>
            </a:r>
            <a:r>
              <a:rPr lang="en-US" sz="2200" dirty="0"/>
              <a:t> AS A REGION!</a:t>
            </a:r>
          </a:p>
          <a:p>
            <a:r>
              <a:rPr lang="en-US" sz="2200" dirty="0"/>
              <a:t>WE ARE ONE OF THE LARGEST REGIONS IN THE SURROUNDING AREA OFFERING OVER 1,000 KIDS THE CHANCE TO PLAY SOCCER!</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78C5D4BE-E63A-0106-2345-56C28629D913}"/>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731338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solidFill>
                  <a:schemeClr val="accent2">
                    <a:lumMod val="50000"/>
                  </a:schemeClr>
                </a:solidFill>
              </a:rPr>
              <a:t>COACH CONTACTS</a:t>
            </a:r>
          </a:p>
        </p:txBody>
      </p:sp>
      <p:sp>
        <p:nvSpPr>
          <p:cNvPr id="3" name="Content Placeholder 2"/>
          <p:cNvSpPr>
            <a:spLocks noGrp="1"/>
          </p:cNvSpPr>
          <p:nvPr>
            <p:ph idx="1"/>
          </p:nvPr>
        </p:nvSpPr>
        <p:spPr/>
        <p:txBody>
          <a:bodyPr>
            <a:normAutofit/>
          </a:bodyPr>
          <a:lstStyle/>
          <a:p>
            <a:r>
              <a:rPr lang="en-US" sz="2200" dirty="0"/>
              <a:t>In case of any concern, the person to contact is your </a:t>
            </a:r>
            <a:r>
              <a:rPr lang="en-US" sz="2200" dirty="0">
                <a:solidFill>
                  <a:srgbClr val="FF0000"/>
                </a:solidFill>
              </a:rPr>
              <a:t>DIVISION COORDINATOR.</a:t>
            </a:r>
          </a:p>
          <a:p>
            <a:r>
              <a:rPr lang="en-US" sz="2200" dirty="0">
                <a:solidFill>
                  <a:schemeClr val="accent2">
                    <a:lumMod val="75000"/>
                  </a:schemeClr>
                </a:solidFill>
              </a:rPr>
              <a:t>Division Coordinator will contact Coach Administrator or Referee Administrator.</a:t>
            </a:r>
          </a:p>
          <a:p>
            <a:r>
              <a:rPr lang="en-US" sz="2200" dirty="0"/>
              <a:t>Coach Administrator or Referee Administrator will contact the Regional Commissioner.</a:t>
            </a:r>
          </a:p>
          <a:p>
            <a:r>
              <a:rPr lang="en-US" sz="2200" dirty="0">
                <a:solidFill>
                  <a:schemeClr val="accent2">
                    <a:lumMod val="75000"/>
                  </a:schemeClr>
                </a:solidFill>
              </a:rPr>
              <a:t>PLEASE RELAY ANY QUESTIONS OR CONCERNS TO YOUR DIVISION COORDINATOR!</a:t>
            </a:r>
          </a:p>
        </p:txBody>
      </p:sp>
      <p:pic>
        <p:nvPicPr>
          <p:cNvPr id="4" name="Picture 3">
            <a:extLst>
              <a:ext uri="{FF2B5EF4-FFF2-40B4-BE49-F238E27FC236}">
                <a16:creationId xmlns:a16="http://schemas.microsoft.com/office/drawing/2014/main" id="{C78C61C3-434B-FD37-1B03-7EE302605FED}"/>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451488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936"/>
            <a:ext cx="8596668" cy="893852"/>
          </a:xfrm>
        </p:spPr>
        <p:txBody>
          <a:bodyPr/>
          <a:lstStyle/>
          <a:p>
            <a:r>
              <a:rPr lang="en-US" sz="4800" b="1" u="sng" dirty="0">
                <a:solidFill>
                  <a:schemeClr val="accent2">
                    <a:lumMod val="75000"/>
                  </a:schemeClr>
                </a:solidFill>
              </a:rPr>
              <a:t>AYSO LAW CHANGES</a:t>
            </a:r>
          </a:p>
        </p:txBody>
      </p:sp>
      <p:sp>
        <p:nvSpPr>
          <p:cNvPr id="3" name="Content Placeholder 2"/>
          <p:cNvSpPr>
            <a:spLocks noGrp="1"/>
          </p:cNvSpPr>
          <p:nvPr>
            <p:ph idx="1"/>
          </p:nvPr>
        </p:nvSpPr>
        <p:spPr>
          <a:xfrm>
            <a:off x="677334" y="1089975"/>
            <a:ext cx="8946541" cy="5851133"/>
          </a:xfrm>
          <a:noFill/>
        </p:spPr>
        <p:txBody>
          <a:bodyPr vert="horz" lIns="91440" tIns="45720" rIns="91440" bIns="45720" rtlCol="0" anchor="t">
            <a:normAutofit/>
          </a:bodyPr>
          <a:lstStyle/>
          <a:p>
            <a:r>
              <a:rPr lang="en-US" sz="2400" dirty="0">
                <a:solidFill>
                  <a:schemeClr val="tx1"/>
                </a:solidFill>
              </a:rPr>
              <a:t>Spirit of the Game</a:t>
            </a:r>
          </a:p>
          <a:p>
            <a:pPr lvl="1"/>
            <a:r>
              <a:rPr lang="en-US" dirty="0">
                <a:solidFill>
                  <a:schemeClr val="tx1"/>
                </a:solidFill>
              </a:rPr>
              <a:t>Soccer is designed to be a player’s sport and the involvement of non-players, such as Coaches and Referees, is intended to be limited.</a:t>
            </a:r>
          </a:p>
          <a:p>
            <a:pPr lvl="1"/>
            <a:r>
              <a:rPr lang="en-US" dirty="0">
                <a:solidFill>
                  <a:schemeClr val="tx1"/>
                </a:solidFill>
              </a:rPr>
              <a:t>Soccer is a fast-paced sport that should flow with minimal interruptions. Referees have considerable flexibility when determining whether or not to stop play.</a:t>
            </a:r>
          </a:p>
          <a:p>
            <a:pPr lvl="1"/>
            <a:endParaRPr lang="en-US" dirty="0">
              <a:solidFill>
                <a:srgbClr val="FF0000"/>
              </a:solidFill>
            </a:endParaRPr>
          </a:p>
          <a:p>
            <a:r>
              <a:rPr lang="en-US" sz="2400" dirty="0"/>
              <a:t>Highlights of FIFA law changes for 2023/2024:</a:t>
            </a:r>
          </a:p>
          <a:p>
            <a:pPr lvl="1"/>
            <a:r>
              <a:rPr lang="en-US" dirty="0"/>
              <a:t>Hair beads, clips, and other adornments may be worn, but must be</a:t>
            </a:r>
          </a:p>
          <a:p>
            <a:pPr lvl="2"/>
            <a:r>
              <a:rPr lang="en-US" dirty="0"/>
              <a:t>Securely fastened to the head</a:t>
            </a:r>
          </a:p>
          <a:p>
            <a:pPr lvl="2"/>
            <a:r>
              <a:rPr lang="en-US" dirty="0"/>
              <a:t>Do not present an increased risk to the player, teammates, or opponents</a:t>
            </a:r>
          </a:p>
          <a:p>
            <a:pPr lvl="2"/>
            <a:r>
              <a:rPr lang="en-US" dirty="0"/>
              <a:t>Flat clips less than two inches in length may be used to hold the hair in place close to the head</a:t>
            </a:r>
          </a:p>
          <a:p>
            <a:pPr lvl="2"/>
            <a:r>
              <a:rPr lang="en-US" dirty="0"/>
              <a:t>Hair charms are still considered jewelry and are not permitted</a:t>
            </a:r>
            <a:endParaRPr lang="en-US" dirty="0">
              <a:solidFill>
                <a:schemeClr val="tx1"/>
              </a:solidFill>
            </a:endParaRPr>
          </a:p>
          <a:p>
            <a:pPr marL="0" indent="0">
              <a:buNone/>
            </a:pPr>
            <a:endParaRPr lang="en-US" dirty="0">
              <a:solidFill>
                <a:srgbClr val="FF0000"/>
              </a:solidFill>
            </a:endParaRPr>
          </a:p>
        </p:txBody>
      </p:sp>
      <p:pic>
        <p:nvPicPr>
          <p:cNvPr id="4" name="Picture 3">
            <a:extLst>
              <a:ext uri="{FF2B5EF4-FFF2-40B4-BE49-F238E27FC236}">
                <a16:creationId xmlns:a16="http://schemas.microsoft.com/office/drawing/2014/main" id="{31F184EF-264F-7DED-0C41-45BDEFA20FAB}"/>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519772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heckerboard(across)">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heckerboard(across)">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936"/>
            <a:ext cx="8596668" cy="893852"/>
          </a:xfrm>
        </p:spPr>
        <p:txBody>
          <a:bodyPr/>
          <a:lstStyle/>
          <a:p>
            <a:r>
              <a:rPr lang="en-US" sz="4800" b="1" u="sng" dirty="0">
                <a:solidFill>
                  <a:schemeClr val="accent2">
                    <a:lumMod val="75000"/>
                  </a:schemeClr>
                </a:solidFill>
              </a:rPr>
              <a:t>AYSO LAW CHANGES</a:t>
            </a:r>
          </a:p>
        </p:txBody>
      </p:sp>
      <p:sp>
        <p:nvSpPr>
          <p:cNvPr id="3" name="Content Placeholder 2"/>
          <p:cNvSpPr>
            <a:spLocks noGrp="1"/>
          </p:cNvSpPr>
          <p:nvPr>
            <p:ph idx="1"/>
          </p:nvPr>
        </p:nvSpPr>
        <p:spPr>
          <a:xfrm>
            <a:off x="677334" y="1089975"/>
            <a:ext cx="8946541" cy="5851133"/>
          </a:xfrm>
          <a:noFill/>
        </p:spPr>
        <p:txBody>
          <a:bodyPr vert="horz" lIns="91440" tIns="45720" rIns="91440" bIns="45720" rtlCol="0" anchor="t">
            <a:normAutofit/>
          </a:bodyPr>
          <a:lstStyle/>
          <a:p>
            <a:r>
              <a:rPr lang="en-US" sz="2400" dirty="0"/>
              <a:t>Highlights of FIFA law changes for 2023/2024:</a:t>
            </a:r>
          </a:p>
          <a:p>
            <a:pPr lvl="1"/>
            <a:r>
              <a:rPr lang="en-US" dirty="0"/>
              <a:t>Hair beads, clips, and other adornments may be worn, but…</a:t>
            </a:r>
            <a:endParaRPr lang="en-US" dirty="0">
              <a:solidFill>
                <a:schemeClr val="tx1"/>
              </a:solidFill>
            </a:endParaRPr>
          </a:p>
          <a:p>
            <a:pPr marL="0" indent="0">
              <a:buNone/>
            </a:pPr>
            <a:endParaRPr lang="en-US" dirty="0">
              <a:solidFill>
                <a:srgbClr val="FF0000"/>
              </a:solidFill>
            </a:endParaRPr>
          </a:p>
        </p:txBody>
      </p:sp>
      <p:pic>
        <p:nvPicPr>
          <p:cNvPr id="4" name="Picture 3">
            <a:extLst>
              <a:ext uri="{FF2B5EF4-FFF2-40B4-BE49-F238E27FC236}">
                <a16:creationId xmlns:a16="http://schemas.microsoft.com/office/drawing/2014/main" id="{31F184EF-264F-7DED-0C41-45BDEFA20FAB}"/>
              </a:ext>
            </a:extLst>
          </p:cNvPr>
          <p:cNvPicPr>
            <a:picLocks noChangeAspect="1"/>
          </p:cNvPicPr>
          <p:nvPr/>
        </p:nvPicPr>
        <p:blipFill>
          <a:blip r:embed="rId2"/>
          <a:srcRect/>
          <a:stretch/>
        </p:blipFill>
        <p:spPr>
          <a:xfrm>
            <a:off x="10006401" y="4716766"/>
            <a:ext cx="1844067" cy="1844067"/>
          </a:xfrm>
          <a:prstGeom prst="rect">
            <a:avLst/>
          </a:prstGeom>
        </p:spPr>
      </p:pic>
      <p:pic>
        <p:nvPicPr>
          <p:cNvPr id="6" name="Picture 5">
            <a:extLst>
              <a:ext uri="{FF2B5EF4-FFF2-40B4-BE49-F238E27FC236}">
                <a16:creationId xmlns:a16="http://schemas.microsoft.com/office/drawing/2014/main" id="{665375AA-F2F6-D672-A967-FEB933E863C1}"/>
              </a:ext>
            </a:extLst>
          </p:cNvPr>
          <p:cNvPicPr>
            <a:picLocks noChangeAspect="1"/>
          </p:cNvPicPr>
          <p:nvPr/>
        </p:nvPicPr>
        <p:blipFill>
          <a:blip r:embed="rId3"/>
          <a:stretch>
            <a:fillRect/>
          </a:stretch>
        </p:blipFill>
        <p:spPr>
          <a:xfrm>
            <a:off x="445254" y="2339975"/>
            <a:ext cx="9410700" cy="2943225"/>
          </a:xfrm>
          <a:prstGeom prst="rect">
            <a:avLst/>
          </a:prstGeom>
        </p:spPr>
      </p:pic>
    </p:spTree>
    <p:extLst>
      <p:ext uri="{BB962C8B-B14F-4D97-AF65-F5344CB8AC3E}">
        <p14:creationId xmlns:p14="http://schemas.microsoft.com/office/powerpoint/2010/main" val="2729536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936"/>
            <a:ext cx="8596668" cy="893852"/>
          </a:xfrm>
        </p:spPr>
        <p:txBody>
          <a:bodyPr/>
          <a:lstStyle/>
          <a:p>
            <a:r>
              <a:rPr lang="en-US" sz="4800" b="1" u="sng" dirty="0">
                <a:solidFill>
                  <a:schemeClr val="accent2">
                    <a:lumMod val="75000"/>
                  </a:schemeClr>
                </a:solidFill>
              </a:rPr>
              <a:t>AYSO LAW CHANGES</a:t>
            </a:r>
          </a:p>
        </p:txBody>
      </p:sp>
      <p:sp>
        <p:nvSpPr>
          <p:cNvPr id="3" name="Content Placeholder 2"/>
          <p:cNvSpPr>
            <a:spLocks noGrp="1"/>
          </p:cNvSpPr>
          <p:nvPr>
            <p:ph idx="1"/>
          </p:nvPr>
        </p:nvSpPr>
        <p:spPr>
          <a:xfrm>
            <a:off x="677334" y="1089975"/>
            <a:ext cx="8946541" cy="5851133"/>
          </a:xfrm>
          <a:noFill/>
        </p:spPr>
        <p:txBody>
          <a:bodyPr vert="horz" lIns="91440" tIns="45720" rIns="91440" bIns="45720" rtlCol="0" anchor="t">
            <a:normAutofit/>
          </a:bodyPr>
          <a:lstStyle/>
          <a:p>
            <a:r>
              <a:rPr lang="en-US" sz="2400" dirty="0"/>
              <a:t>Highlights of FIFA law changes for 2023/2024:</a:t>
            </a:r>
          </a:p>
          <a:p>
            <a:pPr lvl="1"/>
            <a:r>
              <a:rPr lang="en-US" dirty="0"/>
              <a:t>Hair beads, clips, and other adornments may be worn, but…</a:t>
            </a:r>
            <a:endParaRPr lang="en-US" dirty="0">
              <a:solidFill>
                <a:schemeClr val="tx1"/>
              </a:solidFill>
            </a:endParaRPr>
          </a:p>
          <a:p>
            <a:pPr marL="0" indent="0">
              <a:buNone/>
            </a:pPr>
            <a:endParaRPr lang="en-US" dirty="0">
              <a:solidFill>
                <a:srgbClr val="FF0000"/>
              </a:solidFill>
            </a:endParaRPr>
          </a:p>
        </p:txBody>
      </p:sp>
      <p:pic>
        <p:nvPicPr>
          <p:cNvPr id="4" name="Picture 3">
            <a:extLst>
              <a:ext uri="{FF2B5EF4-FFF2-40B4-BE49-F238E27FC236}">
                <a16:creationId xmlns:a16="http://schemas.microsoft.com/office/drawing/2014/main" id="{31F184EF-264F-7DED-0C41-45BDEFA20FAB}"/>
              </a:ext>
            </a:extLst>
          </p:cNvPr>
          <p:cNvPicPr>
            <a:picLocks noChangeAspect="1"/>
          </p:cNvPicPr>
          <p:nvPr/>
        </p:nvPicPr>
        <p:blipFill>
          <a:blip r:embed="rId2"/>
          <a:srcRect/>
          <a:stretch/>
        </p:blipFill>
        <p:spPr>
          <a:xfrm>
            <a:off x="10006401" y="4716766"/>
            <a:ext cx="1844067" cy="1844067"/>
          </a:xfrm>
          <a:prstGeom prst="rect">
            <a:avLst/>
          </a:prstGeom>
        </p:spPr>
      </p:pic>
      <p:pic>
        <p:nvPicPr>
          <p:cNvPr id="7" name="Picture 6">
            <a:extLst>
              <a:ext uri="{FF2B5EF4-FFF2-40B4-BE49-F238E27FC236}">
                <a16:creationId xmlns:a16="http://schemas.microsoft.com/office/drawing/2014/main" id="{2666E460-8E3B-742E-3A71-F5F92668E05B}"/>
              </a:ext>
            </a:extLst>
          </p:cNvPr>
          <p:cNvPicPr>
            <a:picLocks noChangeAspect="1"/>
          </p:cNvPicPr>
          <p:nvPr/>
        </p:nvPicPr>
        <p:blipFill>
          <a:blip r:embed="rId3"/>
          <a:stretch>
            <a:fillRect/>
          </a:stretch>
        </p:blipFill>
        <p:spPr>
          <a:xfrm>
            <a:off x="600150" y="2552613"/>
            <a:ext cx="8596668" cy="3354588"/>
          </a:xfrm>
          <a:prstGeom prst="rect">
            <a:avLst/>
          </a:prstGeom>
        </p:spPr>
      </p:pic>
    </p:spTree>
    <p:extLst>
      <p:ext uri="{BB962C8B-B14F-4D97-AF65-F5344CB8AC3E}">
        <p14:creationId xmlns:p14="http://schemas.microsoft.com/office/powerpoint/2010/main" val="2702645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936"/>
            <a:ext cx="8596668" cy="893852"/>
          </a:xfrm>
        </p:spPr>
        <p:txBody>
          <a:bodyPr/>
          <a:lstStyle/>
          <a:p>
            <a:r>
              <a:rPr lang="en-US" sz="4800" b="1" u="sng" dirty="0">
                <a:solidFill>
                  <a:schemeClr val="accent2">
                    <a:lumMod val="75000"/>
                  </a:schemeClr>
                </a:solidFill>
              </a:rPr>
              <a:t>AYSO LAW CHANGES</a:t>
            </a:r>
          </a:p>
        </p:txBody>
      </p:sp>
      <p:sp>
        <p:nvSpPr>
          <p:cNvPr id="3" name="Content Placeholder 2"/>
          <p:cNvSpPr>
            <a:spLocks noGrp="1"/>
          </p:cNvSpPr>
          <p:nvPr>
            <p:ph idx="1"/>
          </p:nvPr>
        </p:nvSpPr>
        <p:spPr>
          <a:xfrm>
            <a:off x="677334" y="1089975"/>
            <a:ext cx="8946541" cy="5851133"/>
          </a:xfrm>
          <a:noFill/>
        </p:spPr>
        <p:txBody>
          <a:bodyPr vert="horz" lIns="91440" tIns="45720" rIns="91440" bIns="45720" rtlCol="0" anchor="t">
            <a:normAutofit/>
          </a:bodyPr>
          <a:lstStyle/>
          <a:p>
            <a:r>
              <a:rPr lang="en-US" sz="2400" dirty="0"/>
              <a:t>Highlights of FIFA law changes for 2023/2024:</a:t>
            </a:r>
          </a:p>
          <a:p>
            <a:pPr lvl="1"/>
            <a:r>
              <a:rPr lang="en-US" dirty="0"/>
              <a:t>Hair beads, clips, and other adornments may be worn, but…</a:t>
            </a:r>
            <a:endParaRPr lang="en-US" dirty="0">
              <a:solidFill>
                <a:srgbClr val="FF0000"/>
              </a:solidFill>
            </a:endParaRPr>
          </a:p>
        </p:txBody>
      </p:sp>
      <p:pic>
        <p:nvPicPr>
          <p:cNvPr id="4" name="Picture 3">
            <a:extLst>
              <a:ext uri="{FF2B5EF4-FFF2-40B4-BE49-F238E27FC236}">
                <a16:creationId xmlns:a16="http://schemas.microsoft.com/office/drawing/2014/main" id="{31F184EF-264F-7DED-0C41-45BDEFA20FAB}"/>
              </a:ext>
            </a:extLst>
          </p:cNvPr>
          <p:cNvPicPr>
            <a:picLocks noChangeAspect="1"/>
          </p:cNvPicPr>
          <p:nvPr/>
        </p:nvPicPr>
        <p:blipFill>
          <a:blip r:embed="rId2"/>
          <a:srcRect/>
          <a:stretch/>
        </p:blipFill>
        <p:spPr>
          <a:xfrm>
            <a:off x="10006401" y="4716766"/>
            <a:ext cx="1844067" cy="1844067"/>
          </a:xfrm>
          <a:prstGeom prst="rect">
            <a:avLst/>
          </a:prstGeom>
        </p:spPr>
      </p:pic>
      <p:pic>
        <p:nvPicPr>
          <p:cNvPr id="6" name="Picture 5">
            <a:extLst>
              <a:ext uri="{FF2B5EF4-FFF2-40B4-BE49-F238E27FC236}">
                <a16:creationId xmlns:a16="http://schemas.microsoft.com/office/drawing/2014/main" id="{CE3F560F-BFCA-5C5A-F2F5-96B6953FF6D4}"/>
              </a:ext>
            </a:extLst>
          </p:cNvPr>
          <p:cNvPicPr>
            <a:picLocks noChangeAspect="1"/>
          </p:cNvPicPr>
          <p:nvPr/>
        </p:nvPicPr>
        <p:blipFill>
          <a:blip r:embed="rId3"/>
          <a:stretch>
            <a:fillRect/>
          </a:stretch>
        </p:blipFill>
        <p:spPr>
          <a:xfrm>
            <a:off x="1427605" y="2060142"/>
            <a:ext cx="7096125" cy="4695825"/>
          </a:xfrm>
          <a:prstGeom prst="rect">
            <a:avLst/>
          </a:prstGeom>
        </p:spPr>
      </p:pic>
    </p:spTree>
    <p:extLst>
      <p:ext uri="{BB962C8B-B14F-4D97-AF65-F5344CB8AC3E}">
        <p14:creationId xmlns:p14="http://schemas.microsoft.com/office/powerpoint/2010/main" val="46566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4936"/>
            <a:ext cx="8596668" cy="893852"/>
          </a:xfrm>
        </p:spPr>
        <p:txBody>
          <a:bodyPr/>
          <a:lstStyle/>
          <a:p>
            <a:r>
              <a:rPr lang="en-US" sz="4800" b="1" u="sng" dirty="0">
                <a:solidFill>
                  <a:schemeClr val="accent2">
                    <a:lumMod val="75000"/>
                  </a:schemeClr>
                </a:solidFill>
              </a:rPr>
              <a:t>AYSO LAW CHANGES</a:t>
            </a:r>
          </a:p>
        </p:txBody>
      </p:sp>
      <p:sp>
        <p:nvSpPr>
          <p:cNvPr id="3" name="Content Placeholder 2"/>
          <p:cNvSpPr>
            <a:spLocks noGrp="1"/>
          </p:cNvSpPr>
          <p:nvPr>
            <p:ph idx="1"/>
          </p:nvPr>
        </p:nvSpPr>
        <p:spPr>
          <a:xfrm>
            <a:off x="677334" y="1089975"/>
            <a:ext cx="8946541" cy="5851133"/>
          </a:xfrm>
          <a:noFill/>
        </p:spPr>
        <p:txBody>
          <a:bodyPr vert="horz" lIns="91440" tIns="45720" rIns="91440" bIns="45720" rtlCol="0" anchor="t">
            <a:normAutofit/>
          </a:bodyPr>
          <a:lstStyle/>
          <a:p>
            <a:r>
              <a:rPr lang="en-US" sz="2400" dirty="0"/>
              <a:t>Highlights of FIFA law changes for 2023/2024:</a:t>
            </a:r>
          </a:p>
          <a:p>
            <a:pPr lvl="1"/>
            <a:r>
              <a:rPr lang="en-US" dirty="0"/>
              <a:t>Hair beads, clips, and other adornments may be worn, but…</a:t>
            </a:r>
            <a:endParaRPr lang="en-US" dirty="0">
              <a:solidFill>
                <a:srgbClr val="FF0000"/>
              </a:solidFill>
            </a:endParaRPr>
          </a:p>
        </p:txBody>
      </p:sp>
      <p:pic>
        <p:nvPicPr>
          <p:cNvPr id="4" name="Picture 3">
            <a:extLst>
              <a:ext uri="{FF2B5EF4-FFF2-40B4-BE49-F238E27FC236}">
                <a16:creationId xmlns:a16="http://schemas.microsoft.com/office/drawing/2014/main" id="{31F184EF-264F-7DED-0C41-45BDEFA20FAB}"/>
              </a:ext>
            </a:extLst>
          </p:cNvPr>
          <p:cNvPicPr>
            <a:picLocks noChangeAspect="1"/>
          </p:cNvPicPr>
          <p:nvPr/>
        </p:nvPicPr>
        <p:blipFill>
          <a:blip r:embed="rId2"/>
          <a:srcRect/>
          <a:stretch/>
        </p:blipFill>
        <p:spPr>
          <a:xfrm>
            <a:off x="10006401" y="4716766"/>
            <a:ext cx="1844067" cy="1844067"/>
          </a:xfrm>
          <a:prstGeom prst="rect">
            <a:avLst/>
          </a:prstGeom>
        </p:spPr>
      </p:pic>
      <p:pic>
        <p:nvPicPr>
          <p:cNvPr id="7" name="Picture 6">
            <a:extLst>
              <a:ext uri="{FF2B5EF4-FFF2-40B4-BE49-F238E27FC236}">
                <a16:creationId xmlns:a16="http://schemas.microsoft.com/office/drawing/2014/main" id="{FDCB4D56-76E0-BCEE-8711-9FB4D34CC0CD}"/>
              </a:ext>
            </a:extLst>
          </p:cNvPr>
          <p:cNvPicPr>
            <a:picLocks noChangeAspect="1"/>
          </p:cNvPicPr>
          <p:nvPr/>
        </p:nvPicPr>
        <p:blipFill>
          <a:blip r:embed="rId3"/>
          <a:stretch>
            <a:fillRect/>
          </a:stretch>
        </p:blipFill>
        <p:spPr>
          <a:xfrm>
            <a:off x="862094" y="2505672"/>
            <a:ext cx="8227147" cy="3262353"/>
          </a:xfrm>
          <a:prstGeom prst="rect">
            <a:avLst/>
          </a:prstGeom>
        </p:spPr>
      </p:pic>
    </p:spTree>
    <p:extLst>
      <p:ext uri="{BB962C8B-B14F-4D97-AF65-F5344CB8AC3E}">
        <p14:creationId xmlns:p14="http://schemas.microsoft.com/office/powerpoint/2010/main" val="2564307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73FE-E39E-2D13-3214-86F8B6354C36}"/>
              </a:ext>
            </a:extLst>
          </p:cNvPr>
          <p:cNvSpPr>
            <a:spLocks noGrp="1"/>
          </p:cNvSpPr>
          <p:nvPr>
            <p:ph type="title"/>
          </p:nvPr>
        </p:nvSpPr>
        <p:spPr>
          <a:xfrm>
            <a:off x="0" y="211015"/>
            <a:ext cx="11948160" cy="845625"/>
          </a:xfrm>
        </p:spPr>
        <p:txBody>
          <a:bodyPr>
            <a:noAutofit/>
          </a:bodyPr>
          <a:lstStyle/>
          <a:p>
            <a:r>
              <a:rPr lang="en-US" sz="4400" dirty="0">
                <a:solidFill>
                  <a:schemeClr val="accent2">
                    <a:lumMod val="75000"/>
                  </a:schemeClr>
                </a:solidFill>
              </a:rPr>
              <a:t>Post Season Invitational Acceptance Guidelines</a:t>
            </a:r>
          </a:p>
        </p:txBody>
      </p:sp>
      <p:sp>
        <p:nvSpPr>
          <p:cNvPr id="3" name="Content Placeholder 2">
            <a:extLst>
              <a:ext uri="{FF2B5EF4-FFF2-40B4-BE49-F238E27FC236}">
                <a16:creationId xmlns:a16="http://schemas.microsoft.com/office/drawing/2014/main" id="{E0FA94F2-EC20-F9C3-2C67-0D04CCAD2A02}"/>
              </a:ext>
            </a:extLst>
          </p:cNvPr>
          <p:cNvSpPr>
            <a:spLocks noGrp="1"/>
          </p:cNvSpPr>
          <p:nvPr>
            <p:ph idx="1"/>
          </p:nvPr>
        </p:nvSpPr>
        <p:spPr>
          <a:xfrm>
            <a:off x="341532" y="1148080"/>
            <a:ext cx="9733280" cy="5709920"/>
          </a:xfrm>
        </p:spPr>
        <p:txBody>
          <a:bodyPr>
            <a:noAutofit/>
          </a:bodyPr>
          <a:lstStyle/>
          <a:p>
            <a:pPr algn="l" fontAlgn="base"/>
            <a:r>
              <a:rPr lang="en-US" sz="1200" b="1" i="0" dirty="0">
                <a:solidFill>
                  <a:srgbClr val="006600"/>
                </a:solidFill>
                <a:effectLst/>
              </a:rPr>
              <a:t>Post Season Invitational Tournament (10U-14U only)</a:t>
            </a:r>
            <a:endParaRPr lang="en-US" sz="1200" b="0" i="0" dirty="0">
              <a:solidFill>
                <a:srgbClr val="222222"/>
              </a:solidFill>
              <a:effectLst/>
            </a:endParaRPr>
          </a:p>
          <a:p>
            <a:pPr algn="l" fontAlgn="base"/>
            <a:r>
              <a:rPr lang="en-US" sz="1200" i="0" dirty="0">
                <a:solidFill>
                  <a:srgbClr val="222222"/>
                </a:solidFill>
                <a:effectLst/>
                <a:cs typeface="Calibri" panose="020F0502020204030204" pitchFamily="34" charset="0"/>
              </a:rPr>
              <a:t>A post season invitational tournament is held at the conclusion of the regular season for the U10 through U14 divisions. The only requirement to be eligible for the post season invitational is that a team must maintain 25 points.</a:t>
            </a:r>
          </a:p>
          <a:p>
            <a:pPr algn="l" fontAlgn="base"/>
            <a:r>
              <a:rPr lang="en-US" sz="1200" dirty="0">
                <a:solidFill>
                  <a:srgbClr val="222222"/>
                </a:solidFill>
                <a:cs typeface="Calibri" panose="020F0502020204030204" pitchFamily="34" charset="0"/>
              </a:rPr>
              <a:t>Each team starts off with 30 points. 20 of these points are referee points and 10 are team sportsmanship points.</a:t>
            </a:r>
          </a:p>
          <a:p>
            <a:pPr algn="l" fontAlgn="base"/>
            <a:r>
              <a:rPr lang="en-US" sz="1200" dirty="0">
                <a:effectLst/>
                <a:ea typeface="Calibri" panose="020F0502020204030204" pitchFamily="34" charset="0"/>
                <a:cs typeface="Calibri" panose="020F0502020204030204" pitchFamily="34" charset="0"/>
              </a:rPr>
              <a:t>Each team will be required to supply an AR for 10 games and a Center Referee for approximately 5 games.</a:t>
            </a:r>
          </a:p>
          <a:p>
            <a:pPr algn="l" fontAlgn="base"/>
            <a:r>
              <a:rPr lang="en-US" sz="1200" dirty="0">
                <a:effectLst/>
                <a:ea typeface="Calibri" panose="020F0502020204030204" pitchFamily="34" charset="0"/>
                <a:cs typeface="Calibri" panose="020F0502020204030204" pitchFamily="34" charset="0"/>
              </a:rPr>
              <a:t>Each team will provide an AR for their own game to be positioned on their sideline.</a:t>
            </a:r>
          </a:p>
          <a:p>
            <a:pPr algn="l" fontAlgn="base"/>
            <a:r>
              <a:rPr lang="en-US" sz="1200" dirty="0">
                <a:effectLst/>
                <a:ea typeface="Calibri" panose="020F0502020204030204" pitchFamily="34" charset="0"/>
                <a:cs typeface="Calibri" panose="020F0502020204030204" pitchFamily="34" charset="0"/>
              </a:rPr>
              <a:t>The Home team will be required to provide a Center Referee for the game prior to their own.</a:t>
            </a:r>
          </a:p>
          <a:p>
            <a:pPr algn="l" fontAlgn="base"/>
            <a:r>
              <a:rPr lang="en-US" sz="1200" dirty="0">
                <a:effectLst/>
                <a:ea typeface="Calibri" panose="020F0502020204030204" pitchFamily="34" charset="0"/>
                <a:cs typeface="Calibri" panose="020F0502020204030204" pitchFamily="34" charset="0"/>
              </a:rPr>
              <a:t>In the instance of the last game of the day the Visiting team of the 2</a:t>
            </a:r>
            <a:r>
              <a:rPr lang="en-US" sz="1200" baseline="30000" dirty="0">
                <a:effectLst/>
                <a:ea typeface="Calibri" panose="020F0502020204030204" pitchFamily="34" charset="0"/>
                <a:cs typeface="Calibri" panose="020F0502020204030204" pitchFamily="34" charset="0"/>
              </a:rPr>
              <a:t>nd</a:t>
            </a:r>
            <a:r>
              <a:rPr lang="en-US" sz="1200" dirty="0">
                <a:effectLst/>
                <a:ea typeface="Calibri" panose="020F0502020204030204" pitchFamily="34" charset="0"/>
                <a:cs typeface="Calibri" panose="020F0502020204030204" pitchFamily="34" charset="0"/>
              </a:rPr>
              <a:t> to last game will provide the Center Referee for the Last game of the day.</a:t>
            </a:r>
          </a:p>
          <a:p>
            <a:pPr algn="l" fontAlgn="base"/>
            <a:r>
              <a:rPr lang="en-US" sz="1200" dirty="0">
                <a:effectLst/>
                <a:ea typeface="Calibri" panose="020F0502020204030204" pitchFamily="34" charset="0"/>
                <a:cs typeface="Calibri" panose="020F0502020204030204" pitchFamily="34" charset="0"/>
              </a:rPr>
              <a:t>Referees will be assigned to teams. Coaches will submit a referee form with a list of their referees similar to that of a Tournament Referee Form. Ref Admins will verify eligibility.</a:t>
            </a:r>
            <a:r>
              <a:rPr lang="en-US" sz="1200" i="0" dirty="0">
                <a:solidFill>
                  <a:srgbClr val="222222"/>
                </a:solidFill>
                <a:effectLst/>
                <a:cs typeface="Calibri" panose="020F0502020204030204" pitchFamily="34" charset="0"/>
              </a:rPr>
              <a:t> </a:t>
            </a:r>
          </a:p>
          <a:p>
            <a:pPr algn="l" fontAlgn="base"/>
            <a:r>
              <a:rPr lang="en-US" sz="1200" i="0" dirty="0">
                <a:solidFill>
                  <a:srgbClr val="222222"/>
                </a:solidFill>
                <a:effectLst/>
                <a:cs typeface="Calibri" panose="020F0502020204030204" pitchFamily="34" charset="0"/>
              </a:rPr>
              <a:t>2 referee points are deducted for each missed center referee assignment.</a:t>
            </a:r>
          </a:p>
          <a:p>
            <a:pPr algn="l" fontAlgn="base"/>
            <a:r>
              <a:rPr lang="en-US" sz="1200" i="0" dirty="0">
                <a:solidFill>
                  <a:srgbClr val="222222"/>
                </a:solidFill>
                <a:effectLst/>
                <a:cs typeface="Calibri" panose="020F0502020204030204" pitchFamily="34" charset="0"/>
              </a:rPr>
              <a:t>1 referee point is deducted for each missed assistant referee assignment.</a:t>
            </a:r>
          </a:p>
          <a:p>
            <a:pPr algn="l" fontAlgn="base"/>
            <a:r>
              <a:rPr lang="en-US" sz="1200" dirty="0">
                <a:solidFill>
                  <a:srgbClr val="222222"/>
                </a:solidFill>
                <a:cs typeface="Calibri" panose="020F0502020204030204" pitchFamily="34" charset="0"/>
              </a:rPr>
              <a:t>Sportsmanship points are deducted for coach ejections or warnings. Sideline behavior is key to keeping your points.</a:t>
            </a:r>
            <a:endParaRPr lang="en-US" sz="1200" i="0" dirty="0">
              <a:solidFill>
                <a:srgbClr val="222222"/>
              </a:solidFill>
              <a:effectLst/>
              <a:cs typeface="Calibri" panose="020F0502020204030204" pitchFamily="34" charset="0"/>
            </a:endParaRPr>
          </a:p>
          <a:p>
            <a:pPr algn="l" fontAlgn="base"/>
            <a:r>
              <a:rPr lang="en-US" sz="1200" i="0" dirty="0">
                <a:solidFill>
                  <a:srgbClr val="222222"/>
                </a:solidFill>
                <a:effectLst/>
                <a:cs typeface="Calibri" panose="020F0502020204030204" pitchFamily="34" charset="0"/>
              </a:rPr>
              <a:t>A team not earning the required referee and sportsmanship points will not be invited to participate in the post season invitational tournament regardless of the team’s standings at the end of the season.</a:t>
            </a:r>
          </a:p>
          <a:p>
            <a:pPr algn="l" fontAlgn="base"/>
            <a:r>
              <a:rPr lang="en-US" sz="1200" i="0" dirty="0">
                <a:solidFill>
                  <a:srgbClr val="222222"/>
                </a:solidFill>
                <a:effectLst/>
                <a:cs typeface="Calibri" panose="020F0502020204030204" pitchFamily="34" charset="0"/>
              </a:rPr>
              <a:t>The winners of the championship matches in each division will automatically advance to the Area 1B Fall Tournament which will be held in January.</a:t>
            </a:r>
          </a:p>
          <a:p>
            <a:pPr algn="l" fontAlgn="base"/>
            <a:r>
              <a:rPr lang="en-US" sz="1200" dirty="0">
                <a:solidFill>
                  <a:srgbClr val="222222"/>
                </a:solidFill>
                <a:cs typeface="Calibri" panose="020F0502020204030204" pitchFamily="34" charset="0"/>
              </a:rPr>
              <a:t>The Referee and Coach Administration will </a:t>
            </a:r>
            <a:r>
              <a:rPr lang="en-US" sz="1200">
                <a:solidFill>
                  <a:srgbClr val="222222"/>
                </a:solidFill>
                <a:cs typeface="Calibri" panose="020F0502020204030204" pitchFamily="34" charset="0"/>
              </a:rPr>
              <a:t>determine eligibility based </a:t>
            </a:r>
            <a:r>
              <a:rPr lang="en-US" sz="1200" dirty="0">
                <a:solidFill>
                  <a:srgbClr val="222222"/>
                </a:solidFill>
                <a:cs typeface="Calibri" panose="020F0502020204030204" pitchFamily="34" charset="0"/>
              </a:rPr>
              <a:t>on points. </a:t>
            </a:r>
            <a:endParaRPr lang="en-US" sz="1200" i="0" dirty="0">
              <a:solidFill>
                <a:srgbClr val="222222"/>
              </a:solidFill>
              <a:effectLst/>
              <a:cs typeface="Calibri" panose="020F0502020204030204" pitchFamily="34" charset="0"/>
            </a:endParaRPr>
          </a:p>
          <a:p>
            <a:endParaRPr lang="en-US" sz="1200" dirty="0"/>
          </a:p>
        </p:txBody>
      </p:sp>
      <p:pic>
        <p:nvPicPr>
          <p:cNvPr id="4" name="Picture 3">
            <a:extLst>
              <a:ext uri="{FF2B5EF4-FFF2-40B4-BE49-F238E27FC236}">
                <a16:creationId xmlns:a16="http://schemas.microsoft.com/office/drawing/2014/main" id="{ABF29025-8109-3553-5924-ED279E707CE2}"/>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2423941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73FE-E39E-2D13-3214-86F8B6354C36}"/>
              </a:ext>
            </a:extLst>
          </p:cNvPr>
          <p:cNvSpPr>
            <a:spLocks noGrp="1"/>
          </p:cNvSpPr>
          <p:nvPr>
            <p:ph type="title"/>
          </p:nvPr>
        </p:nvSpPr>
        <p:spPr>
          <a:xfrm>
            <a:off x="0" y="211015"/>
            <a:ext cx="11948160" cy="845625"/>
          </a:xfrm>
        </p:spPr>
        <p:txBody>
          <a:bodyPr>
            <a:noAutofit/>
          </a:bodyPr>
          <a:lstStyle/>
          <a:p>
            <a:r>
              <a:rPr lang="en-US" sz="4400" dirty="0">
                <a:solidFill>
                  <a:schemeClr val="accent2">
                    <a:lumMod val="75000"/>
                  </a:schemeClr>
                </a:solidFill>
              </a:rPr>
              <a:t>Coaching Resources </a:t>
            </a:r>
          </a:p>
        </p:txBody>
      </p:sp>
      <p:sp>
        <p:nvSpPr>
          <p:cNvPr id="3" name="Content Placeholder 2">
            <a:extLst>
              <a:ext uri="{FF2B5EF4-FFF2-40B4-BE49-F238E27FC236}">
                <a16:creationId xmlns:a16="http://schemas.microsoft.com/office/drawing/2014/main" id="{E0FA94F2-EC20-F9C3-2C67-0D04CCAD2A02}"/>
              </a:ext>
            </a:extLst>
          </p:cNvPr>
          <p:cNvSpPr>
            <a:spLocks noGrp="1"/>
          </p:cNvSpPr>
          <p:nvPr>
            <p:ph idx="1"/>
          </p:nvPr>
        </p:nvSpPr>
        <p:spPr>
          <a:xfrm>
            <a:off x="341532" y="1148080"/>
            <a:ext cx="9733280" cy="5709920"/>
          </a:xfrm>
        </p:spPr>
        <p:txBody>
          <a:bodyPr>
            <a:noAutofit/>
          </a:bodyPr>
          <a:lstStyle/>
          <a:p>
            <a:pPr marL="0" indent="0">
              <a:buNone/>
            </a:pPr>
            <a:r>
              <a:rPr lang="en-US" sz="4000" dirty="0">
                <a:latin typeface="Arial" panose="020B0604020202020204" pitchFamily="34" charset="0"/>
                <a:cs typeface="Arial" panose="020B0604020202020204" pitchFamily="34" charset="0"/>
              </a:rPr>
              <a:t>The coaching manual will be available to all coaches after attending one of two webinars hosted by the Coaching Manual team on how to use the content. More information to follow. </a:t>
            </a:r>
          </a:p>
          <a:p>
            <a:pPr marL="0" indent="0">
              <a:buNone/>
            </a:pPr>
            <a:r>
              <a:rPr lang="en-US" sz="4000" dirty="0">
                <a:latin typeface="Arial" panose="020B0604020202020204" pitchFamily="34" charset="0"/>
                <a:cs typeface="Arial" panose="020B0604020202020204" pitchFamily="34" charset="0"/>
                <a:hlinkClick r:id="rId2"/>
              </a:rPr>
              <a:t>www</a:t>
            </a:r>
            <a:r>
              <a:rPr lang="en-US" sz="4000">
                <a:latin typeface="Arial" panose="020B0604020202020204" pitchFamily="34" charset="0"/>
                <a:cs typeface="Arial" panose="020B0604020202020204" pitchFamily="34" charset="0"/>
                <a:hlinkClick r:id="rId2"/>
              </a:rPr>
              <a:t>.thecoachingmanual.com</a:t>
            </a:r>
            <a:r>
              <a:rPr lang="en-US" sz="400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BF29025-8109-3553-5924-ED279E707CE2}"/>
              </a:ext>
            </a:extLst>
          </p:cNvPr>
          <p:cNvPicPr>
            <a:picLocks noChangeAspect="1"/>
          </p:cNvPicPr>
          <p:nvPr/>
        </p:nvPicPr>
        <p:blipFill>
          <a:blip r:embed="rId3"/>
          <a:srcRect/>
          <a:stretch/>
        </p:blipFill>
        <p:spPr>
          <a:xfrm>
            <a:off x="10006401" y="4716766"/>
            <a:ext cx="1844067" cy="1844067"/>
          </a:xfrm>
          <a:prstGeom prst="rect">
            <a:avLst/>
          </a:prstGeom>
        </p:spPr>
      </p:pic>
    </p:spTree>
    <p:extLst>
      <p:ext uri="{BB962C8B-B14F-4D97-AF65-F5344CB8AC3E}">
        <p14:creationId xmlns:p14="http://schemas.microsoft.com/office/powerpoint/2010/main" val="3414191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152" y="1860304"/>
            <a:ext cx="4612640" cy="2227730"/>
          </a:xfrm>
        </p:spPr>
        <p:txBody>
          <a:bodyPr anchor="ctr">
            <a:noAutofit/>
          </a:bodyPr>
          <a:lstStyle/>
          <a:p>
            <a:pPr algn="ctr"/>
            <a:r>
              <a:rPr lang="en-US" sz="4400" b="1" dirty="0">
                <a:solidFill>
                  <a:schemeClr val="accent2">
                    <a:lumMod val="75000"/>
                  </a:schemeClr>
                </a:solidFill>
              </a:rPr>
              <a:t>THANK YOU </a:t>
            </a:r>
            <a:r>
              <a:rPr lang="en-US" sz="4400" b="1" dirty="0">
                <a:solidFill>
                  <a:schemeClr val="tx1"/>
                </a:solidFill>
              </a:rPr>
              <a:t>FOR VOLUNTEERING!</a:t>
            </a:r>
            <a:br>
              <a:rPr lang="en-US" sz="4400" b="1" dirty="0">
                <a:solidFill>
                  <a:schemeClr val="bg1">
                    <a:lumMod val="95000"/>
                  </a:schemeClr>
                </a:solidFill>
              </a:rPr>
            </a:br>
            <a:r>
              <a:rPr lang="en-US" sz="4400" b="1" dirty="0">
                <a:solidFill>
                  <a:schemeClr val="bg1">
                    <a:lumMod val="95000"/>
                  </a:schemeClr>
                </a:solidFill>
              </a:rPr>
              <a:t> </a:t>
            </a:r>
            <a:br>
              <a:rPr lang="en-US" sz="4400" b="1" dirty="0">
                <a:solidFill>
                  <a:schemeClr val="bg1">
                    <a:lumMod val="95000"/>
                  </a:schemeClr>
                </a:solidFill>
              </a:rPr>
            </a:br>
            <a:r>
              <a:rPr lang="en-US" sz="4400" b="1" dirty="0">
                <a:solidFill>
                  <a:schemeClr val="accent2">
                    <a:lumMod val="75000"/>
                  </a:schemeClr>
                </a:solidFill>
              </a:rPr>
              <a:t>YOU</a:t>
            </a:r>
            <a:r>
              <a:rPr lang="en-US" sz="4400" b="1" dirty="0">
                <a:solidFill>
                  <a:schemeClr val="tx1"/>
                </a:solidFill>
              </a:rPr>
              <a:t> MAKE A DIFFERENCE!</a:t>
            </a:r>
          </a:p>
        </p:txBody>
      </p:sp>
      <p:sp>
        <p:nvSpPr>
          <p:cNvPr id="3" name="Content Placeholder 2"/>
          <p:cNvSpPr>
            <a:spLocks noGrp="1"/>
          </p:cNvSpPr>
          <p:nvPr>
            <p:ph idx="1"/>
          </p:nvPr>
        </p:nvSpPr>
        <p:spPr>
          <a:xfrm>
            <a:off x="7181725" y="2837329"/>
            <a:ext cx="4512988" cy="3317938"/>
          </a:xfrm>
        </p:spPr>
        <p:txBody>
          <a:bodyPr vert="horz" lIns="91440" tIns="45720" rIns="91440" bIns="45720" rtlCol="0" anchor="t">
            <a:normAutofit/>
          </a:bodyPr>
          <a:lstStyle/>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p:txBody>
      </p:sp>
      <p:pic>
        <p:nvPicPr>
          <p:cNvPr id="6" name="Picture 5">
            <a:extLst>
              <a:ext uri="{FF2B5EF4-FFF2-40B4-BE49-F238E27FC236}">
                <a16:creationId xmlns:a16="http://schemas.microsoft.com/office/drawing/2014/main" id="{3B555981-7B1B-BF65-8A80-61546E15C6D1}"/>
              </a:ext>
            </a:extLst>
          </p:cNvPr>
          <p:cNvPicPr>
            <a:picLocks noChangeAspect="1"/>
          </p:cNvPicPr>
          <p:nvPr/>
        </p:nvPicPr>
        <p:blipFill>
          <a:blip r:embed="rId2"/>
          <a:srcRect/>
          <a:stretch/>
        </p:blipFill>
        <p:spPr>
          <a:xfrm>
            <a:off x="372939" y="710498"/>
            <a:ext cx="4916008" cy="4916008"/>
          </a:xfrm>
          <a:prstGeom prst="rect">
            <a:avLst/>
          </a:prstGeom>
        </p:spPr>
      </p:pic>
    </p:spTree>
    <p:extLst>
      <p:ext uri="{BB962C8B-B14F-4D97-AF65-F5344CB8AC3E}">
        <p14:creationId xmlns:p14="http://schemas.microsoft.com/office/powerpoint/2010/main" val="648702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0"/>
            <a:ext cx="8009467" cy="1320800"/>
          </a:xfrm>
        </p:spPr>
        <p:txBody>
          <a:bodyPr>
            <a:noAutofit/>
          </a:bodyPr>
          <a:lstStyle/>
          <a:p>
            <a:r>
              <a:rPr lang="en-US" sz="4800" b="1" u="sng" dirty="0">
                <a:solidFill>
                  <a:schemeClr val="accent2">
                    <a:lumMod val="75000"/>
                  </a:schemeClr>
                </a:solidFill>
              </a:rPr>
              <a:t>SIX AYSO PHILOSOPHIES</a:t>
            </a:r>
            <a:r>
              <a:rPr lang="en-US" sz="4800" dirty="0"/>
              <a:t>	</a:t>
            </a:r>
          </a:p>
        </p:txBody>
      </p:sp>
      <p:sp>
        <p:nvSpPr>
          <p:cNvPr id="3" name="Content Placeholder 2"/>
          <p:cNvSpPr>
            <a:spLocks noGrp="1"/>
          </p:cNvSpPr>
          <p:nvPr>
            <p:ph idx="1"/>
          </p:nvPr>
        </p:nvSpPr>
        <p:spPr>
          <a:xfrm>
            <a:off x="677333" y="2367627"/>
            <a:ext cx="8330479" cy="3880773"/>
          </a:xfrm>
        </p:spPr>
        <p:txBody>
          <a:bodyPr>
            <a:normAutofit/>
          </a:bodyPr>
          <a:lstStyle/>
          <a:p>
            <a:r>
              <a:rPr lang="en-US" sz="2200" dirty="0"/>
              <a:t>Everyone Plays</a:t>
            </a:r>
          </a:p>
          <a:p>
            <a:pPr lvl="1"/>
            <a:r>
              <a:rPr lang="en-US" sz="2200" i="1" dirty="0"/>
              <a:t>Each player must play at least 75% of each game.</a:t>
            </a:r>
          </a:p>
          <a:p>
            <a:r>
              <a:rPr lang="en-US" sz="2200" dirty="0"/>
              <a:t>Balanced Teams	</a:t>
            </a:r>
          </a:p>
          <a:p>
            <a:r>
              <a:rPr lang="en-US" sz="2200" dirty="0"/>
              <a:t>Good Sportsmanship</a:t>
            </a:r>
          </a:p>
          <a:p>
            <a:r>
              <a:rPr lang="en-US" sz="2200" dirty="0"/>
              <a:t>Open Registration</a:t>
            </a:r>
          </a:p>
          <a:p>
            <a:r>
              <a:rPr lang="en-US" sz="2200" dirty="0"/>
              <a:t>Player Development</a:t>
            </a:r>
          </a:p>
          <a:p>
            <a:r>
              <a:rPr lang="en-US" sz="2200" dirty="0"/>
              <a:t>Positive Coaching</a:t>
            </a:r>
          </a:p>
          <a:p>
            <a:pPr marL="457200" lvl="1" indent="0">
              <a:buNone/>
            </a:pPr>
            <a:endParaRPr lang="en-US" dirty="0"/>
          </a:p>
        </p:txBody>
      </p:sp>
      <p:pic>
        <p:nvPicPr>
          <p:cNvPr id="14" name="Picture 13">
            <a:extLst>
              <a:ext uri="{FF2B5EF4-FFF2-40B4-BE49-F238E27FC236}">
                <a16:creationId xmlns:a16="http://schemas.microsoft.com/office/drawing/2014/main" id="{14918C95-0085-10F5-1C4D-44AB944640BA}"/>
              </a:ext>
            </a:extLst>
          </p:cNvPr>
          <p:cNvPicPr>
            <a:picLocks noChangeAspect="1"/>
          </p:cNvPicPr>
          <p:nvPr/>
        </p:nvPicPr>
        <p:blipFill>
          <a:blip r:embed="rId3"/>
          <a:srcRect/>
          <a:stretch/>
        </p:blipFill>
        <p:spPr>
          <a:xfrm>
            <a:off x="10006401" y="4716766"/>
            <a:ext cx="1844067" cy="1844067"/>
          </a:xfrm>
          <a:prstGeom prst="rect">
            <a:avLst/>
          </a:prstGeom>
        </p:spPr>
      </p:pic>
    </p:spTree>
    <p:extLst>
      <p:ext uri="{BB962C8B-B14F-4D97-AF65-F5344CB8AC3E}">
        <p14:creationId xmlns:p14="http://schemas.microsoft.com/office/powerpoint/2010/main" val="1703095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1354"/>
            <a:ext cx="8596668" cy="1649046"/>
          </a:xfrm>
        </p:spPr>
        <p:txBody>
          <a:bodyPr>
            <a:normAutofit/>
          </a:bodyPr>
          <a:lstStyle/>
          <a:p>
            <a:r>
              <a:rPr lang="en-US" sz="4800" b="1" u="sng" dirty="0">
                <a:solidFill>
                  <a:schemeClr val="accent2">
                    <a:lumMod val="75000"/>
                  </a:schemeClr>
                </a:solidFill>
              </a:rPr>
              <a:t>DIVISION COORDINATORS</a:t>
            </a:r>
          </a:p>
        </p:txBody>
      </p:sp>
      <p:sp>
        <p:nvSpPr>
          <p:cNvPr id="3" name="Content Placeholder 2"/>
          <p:cNvSpPr>
            <a:spLocks noGrp="1"/>
          </p:cNvSpPr>
          <p:nvPr>
            <p:ph idx="1"/>
          </p:nvPr>
        </p:nvSpPr>
        <p:spPr>
          <a:xfrm>
            <a:off x="677333" y="1149531"/>
            <a:ext cx="4925799" cy="5509177"/>
          </a:xfrm>
          <a:noFill/>
          <a:ln>
            <a:noFill/>
          </a:ln>
        </p:spPr>
        <p:txBody>
          <a:bodyPr vert="horz" lIns="91440" tIns="45720" rIns="91440" bIns="45720" rtlCol="0" anchor="t">
            <a:noAutofit/>
          </a:bodyPr>
          <a:lstStyle/>
          <a:p>
            <a:endParaRPr lang="en-US" sz="2000" dirty="0">
              <a:solidFill>
                <a:schemeClr val="tx1"/>
              </a:solidFill>
            </a:endParaRPr>
          </a:p>
          <a:p>
            <a:r>
              <a:rPr lang="en-US" sz="2200" dirty="0">
                <a:solidFill>
                  <a:schemeClr val="tx1"/>
                </a:solidFill>
              </a:rPr>
              <a:t>Coed 5- Ryleigh Andresen</a:t>
            </a:r>
          </a:p>
          <a:p>
            <a:r>
              <a:rPr lang="en-US" sz="2200" dirty="0">
                <a:solidFill>
                  <a:schemeClr val="tx1"/>
                </a:solidFill>
              </a:rPr>
              <a:t>Boys 6U –JJ Guillen</a:t>
            </a:r>
          </a:p>
          <a:p>
            <a:r>
              <a:rPr lang="en-US" sz="2200" dirty="0">
                <a:solidFill>
                  <a:schemeClr val="tx1"/>
                </a:solidFill>
              </a:rPr>
              <a:t>Girls 6U – Liz Tafolla                     </a:t>
            </a:r>
          </a:p>
          <a:p>
            <a:r>
              <a:rPr lang="en-US" sz="2200" dirty="0">
                <a:solidFill>
                  <a:schemeClr val="tx1"/>
                </a:solidFill>
              </a:rPr>
              <a:t>Boys 8U – Kayla </a:t>
            </a:r>
            <a:r>
              <a:rPr lang="en-US" sz="2200" dirty="0" err="1">
                <a:solidFill>
                  <a:schemeClr val="tx1"/>
                </a:solidFill>
              </a:rPr>
              <a:t>Warmkessel</a:t>
            </a:r>
            <a:endParaRPr lang="en-US" sz="2200" dirty="0">
              <a:solidFill>
                <a:schemeClr val="tx1"/>
              </a:solidFill>
            </a:endParaRPr>
          </a:p>
          <a:p>
            <a:r>
              <a:rPr lang="en-US" sz="2200" dirty="0">
                <a:solidFill>
                  <a:schemeClr val="tx1"/>
                </a:solidFill>
              </a:rPr>
              <a:t>Girls 8U – Richard Viola</a:t>
            </a:r>
          </a:p>
          <a:p>
            <a:r>
              <a:rPr lang="en-US" sz="2200" dirty="0">
                <a:solidFill>
                  <a:schemeClr val="tx1"/>
                </a:solidFill>
              </a:rPr>
              <a:t>Boys 10U – Ryan Lewis                  </a:t>
            </a:r>
          </a:p>
          <a:p>
            <a:r>
              <a:rPr lang="en-US" sz="2200" dirty="0">
                <a:solidFill>
                  <a:schemeClr val="tx1"/>
                </a:solidFill>
              </a:rPr>
              <a:t>Girls 10U – Ryan Lewis*</a:t>
            </a:r>
          </a:p>
          <a:p>
            <a:pPr marL="0" indent="0">
              <a:buNone/>
            </a:pPr>
            <a:endParaRPr lang="en-US" sz="2000" dirty="0">
              <a:solidFill>
                <a:schemeClr val="tx1"/>
              </a:solidFill>
            </a:endParaRPr>
          </a:p>
          <a:p>
            <a:pPr marL="0" indent="0">
              <a:buNone/>
            </a:pPr>
            <a:endParaRPr lang="en-US" sz="2000" dirty="0">
              <a:solidFill>
                <a:srgbClr val="00B050"/>
              </a:solidFill>
            </a:endParaRPr>
          </a:p>
          <a:p>
            <a:pPr marL="3657600" lvl="8" indent="0">
              <a:buNone/>
            </a:pPr>
            <a:endParaRPr lang="en-US" sz="2000" dirty="0">
              <a:solidFill>
                <a:srgbClr val="00B050"/>
              </a:solidFill>
            </a:endParaRPr>
          </a:p>
        </p:txBody>
      </p:sp>
      <p:pic>
        <p:nvPicPr>
          <p:cNvPr id="4" name="Picture 3">
            <a:extLst>
              <a:ext uri="{FF2B5EF4-FFF2-40B4-BE49-F238E27FC236}">
                <a16:creationId xmlns:a16="http://schemas.microsoft.com/office/drawing/2014/main" id="{66F62C36-7256-F98B-EC86-D450B9DDC1E1}"/>
              </a:ext>
            </a:extLst>
          </p:cNvPr>
          <p:cNvPicPr>
            <a:picLocks noChangeAspect="1"/>
          </p:cNvPicPr>
          <p:nvPr/>
        </p:nvPicPr>
        <p:blipFill>
          <a:blip r:embed="rId2"/>
          <a:srcRect/>
          <a:stretch/>
        </p:blipFill>
        <p:spPr>
          <a:xfrm>
            <a:off x="10006401" y="4716766"/>
            <a:ext cx="1844067" cy="1844067"/>
          </a:xfrm>
          <a:prstGeom prst="rect">
            <a:avLst/>
          </a:prstGeom>
        </p:spPr>
      </p:pic>
      <p:sp>
        <p:nvSpPr>
          <p:cNvPr id="6" name="Content Placeholder 2">
            <a:extLst>
              <a:ext uri="{FF2B5EF4-FFF2-40B4-BE49-F238E27FC236}">
                <a16:creationId xmlns:a16="http://schemas.microsoft.com/office/drawing/2014/main" id="{0F6B60C7-5FBF-0C67-8087-0781C8D85BEC}"/>
              </a:ext>
            </a:extLst>
          </p:cNvPr>
          <p:cNvSpPr txBox="1">
            <a:spLocks/>
          </p:cNvSpPr>
          <p:nvPr/>
        </p:nvSpPr>
        <p:spPr>
          <a:xfrm>
            <a:off x="5703300" y="1146291"/>
            <a:ext cx="5250044" cy="5509177"/>
          </a:xfrm>
          <a:prstGeom prst="rect">
            <a:avLst/>
          </a:prstGeom>
          <a:noFill/>
          <a:ln>
            <a:no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200" dirty="0">
                <a:solidFill>
                  <a:schemeClr val="tx1"/>
                </a:solidFill>
              </a:rPr>
              <a:t>          </a:t>
            </a:r>
          </a:p>
          <a:p>
            <a:r>
              <a:rPr lang="en-US" sz="2200" dirty="0">
                <a:solidFill>
                  <a:schemeClr val="tx1"/>
                </a:solidFill>
              </a:rPr>
              <a:t>Boys 12U – Ed O’Connell</a:t>
            </a:r>
          </a:p>
          <a:p>
            <a:r>
              <a:rPr lang="en-US" sz="2200" dirty="0">
                <a:solidFill>
                  <a:schemeClr val="tx1"/>
                </a:solidFill>
              </a:rPr>
              <a:t>Girls 12U – Eric </a:t>
            </a:r>
            <a:r>
              <a:rPr lang="en-US" sz="2200" dirty="0" err="1">
                <a:solidFill>
                  <a:schemeClr val="tx1"/>
                </a:solidFill>
              </a:rPr>
              <a:t>Guignard</a:t>
            </a:r>
            <a:r>
              <a:rPr lang="en-US" sz="2200" dirty="0">
                <a:solidFill>
                  <a:schemeClr val="tx1"/>
                </a:solidFill>
              </a:rPr>
              <a:t>                 </a:t>
            </a:r>
          </a:p>
          <a:p>
            <a:r>
              <a:rPr lang="en-US" sz="2200" dirty="0">
                <a:solidFill>
                  <a:schemeClr val="tx1"/>
                </a:solidFill>
              </a:rPr>
              <a:t>Boys 14U – Jeff Simonton               </a:t>
            </a:r>
          </a:p>
          <a:p>
            <a:r>
              <a:rPr lang="en-US" sz="2200" dirty="0">
                <a:solidFill>
                  <a:schemeClr val="tx1"/>
                </a:solidFill>
              </a:rPr>
              <a:t>Girls 14U – Jeff Simonton              </a:t>
            </a:r>
          </a:p>
          <a:p>
            <a:r>
              <a:rPr lang="en-US" sz="2200" dirty="0">
                <a:solidFill>
                  <a:schemeClr val="tx1"/>
                </a:solidFill>
              </a:rPr>
              <a:t>16U/19U - Jason Tinsley              	 </a:t>
            </a:r>
          </a:p>
          <a:p>
            <a:pPr marL="0" indent="0">
              <a:buFont typeface="Wingdings 3" charset="2"/>
              <a:buNone/>
            </a:pPr>
            <a:endParaRPr lang="en-US" sz="2200" dirty="0">
              <a:solidFill>
                <a:srgbClr val="00B050"/>
              </a:solidFill>
            </a:endParaRPr>
          </a:p>
          <a:p>
            <a:pPr marL="3657600" lvl="8" indent="0">
              <a:buFont typeface="Wingdings 3" charset="2"/>
              <a:buNone/>
            </a:pPr>
            <a:endParaRPr lang="en-US" sz="2200" dirty="0">
              <a:solidFill>
                <a:srgbClr val="00B050"/>
              </a:solidFill>
            </a:endParaRPr>
          </a:p>
        </p:txBody>
      </p:sp>
    </p:spTree>
    <p:extLst>
      <p:ext uri="{BB962C8B-B14F-4D97-AF65-F5344CB8AC3E}">
        <p14:creationId xmlns:p14="http://schemas.microsoft.com/office/powerpoint/2010/main" val="8139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
                                            <p:txEl>
                                              <p:pRg st="1" end="1"/>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 calcmode="lin" valueType="num">
                                      <p:cBhvr additive="base">
                                        <p:cTn id="5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60" dur="500"/>
                                        <p:tgtEl>
                                          <p:spTgt spid="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 calcmode="lin" valueType="num">
                                      <p:cBhvr additive="base">
                                        <p:cTn id="6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66" dur="500"/>
                                        <p:tgtEl>
                                          <p:spTgt spid="6">
                                            <p:txEl>
                                              <p:pRg st="3" end="3"/>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anim calcmode="lin" valueType="num">
                                      <p:cBhvr additive="base">
                                        <p:cTn id="69"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70" dur="500"/>
                                        <p:tgtEl>
                                          <p:spTgt spid="6">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anim calcmode="lin" valueType="num">
                                      <p:cBhvr additive="base">
                                        <p:cTn id="75"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7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6307"/>
            <a:ext cx="8596668" cy="914400"/>
          </a:xfrm>
        </p:spPr>
        <p:txBody>
          <a:bodyPr/>
          <a:lstStyle/>
          <a:p>
            <a:r>
              <a:rPr lang="en-US" sz="4800" b="1" u="sng" dirty="0">
                <a:solidFill>
                  <a:schemeClr val="accent2">
                    <a:lumMod val="75000"/>
                  </a:schemeClr>
                </a:solidFill>
              </a:rPr>
              <a:t>AYSO AGE MATRIX</a:t>
            </a:r>
            <a:r>
              <a:rPr lang="en-US" dirty="0">
                <a:solidFill>
                  <a:schemeClr val="accent2">
                    <a:lumMod val="75000"/>
                  </a:schemeClr>
                </a:solidFill>
              </a:rPr>
              <a:t> </a:t>
            </a:r>
          </a:p>
        </p:txBody>
      </p:sp>
      <p:sp>
        <p:nvSpPr>
          <p:cNvPr id="3" name="Content Placeholder 2"/>
          <p:cNvSpPr>
            <a:spLocks noGrp="1"/>
          </p:cNvSpPr>
          <p:nvPr>
            <p:ph idx="1"/>
          </p:nvPr>
        </p:nvSpPr>
        <p:spPr>
          <a:xfrm>
            <a:off x="677334" y="1541417"/>
            <a:ext cx="9653440" cy="5316583"/>
          </a:xfrm>
        </p:spPr>
        <p:txBody>
          <a:bodyPr vert="horz" lIns="91440" tIns="45720" rIns="91440" bIns="45720" rtlCol="0" anchor="t">
            <a:noAutofit/>
          </a:bodyPr>
          <a:lstStyle/>
          <a:p>
            <a:r>
              <a:rPr lang="en-US" sz="2000" dirty="0"/>
              <a:t>Playground for players 3 years old (2020) on or before Dec. 31</a:t>
            </a:r>
            <a:r>
              <a:rPr lang="en-US" sz="2000" baseline="30000" dirty="0"/>
              <a:t>st</a:t>
            </a:r>
            <a:endParaRPr lang="en-US" sz="2000" dirty="0"/>
          </a:p>
          <a:p>
            <a:r>
              <a:rPr lang="en-US" sz="2000" dirty="0">
                <a:solidFill>
                  <a:schemeClr val="accent2">
                    <a:lumMod val="75000"/>
                  </a:schemeClr>
                </a:solidFill>
              </a:rPr>
              <a:t>5U for players 4 years old (2019) on or before Dec. 31</a:t>
            </a:r>
            <a:r>
              <a:rPr lang="en-US" sz="2000" baseline="30000" dirty="0">
                <a:solidFill>
                  <a:schemeClr val="accent2">
                    <a:lumMod val="75000"/>
                  </a:schemeClr>
                </a:solidFill>
              </a:rPr>
              <a:t>st</a:t>
            </a:r>
            <a:endParaRPr lang="en-US" sz="2000" dirty="0">
              <a:solidFill>
                <a:schemeClr val="accent2">
                  <a:lumMod val="75000"/>
                </a:schemeClr>
              </a:solidFill>
            </a:endParaRPr>
          </a:p>
          <a:p>
            <a:r>
              <a:rPr lang="en-US" sz="2000" dirty="0"/>
              <a:t>6U for players 5 years old (2018) on or before Dec. 31</a:t>
            </a:r>
            <a:r>
              <a:rPr lang="en-US" sz="2000" baseline="30000" dirty="0"/>
              <a:t>st</a:t>
            </a:r>
            <a:r>
              <a:rPr lang="en-US" sz="2000" dirty="0"/>
              <a:t> </a:t>
            </a:r>
          </a:p>
          <a:p>
            <a:r>
              <a:rPr lang="en-US" sz="2000" dirty="0">
                <a:solidFill>
                  <a:schemeClr val="accent2">
                    <a:lumMod val="75000"/>
                  </a:schemeClr>
                </a:solidFill>
              </a:rPr>
              <a:t>8U for players 6 or 7 years old (2016/17) on or before Dec. 31</a:t>
            </a:r>
            <a:r>
              <a:rPr lang="en-US" sz="2000" baseline="30000" dirty="0">
                <a:solidFill>
                  <a:schemeClr val="accent2">
                    <a:lumMod val="75000"/>
                  </a:schemeClr>
                </a:solidFill>
              </a:rPr>
              <a:t>st</a:t>
            </a:r>
            <a:r>
              <a:rPr lang="en-US" sz="2000" dirty="0">
                <a:solidFill>
                  <a:schemeClr val="accent2">
                    <a:lumMod val="75000"/>
                  </a:schemeClr>
                </a:solidFill>
              </a:rPr>
              <a:t> </a:t>
            </a:r>
          </a:p>
          <a:p>
            <a:r>
              <a:rPr lang="en-US" sz="2000" dirty="0"/>
              <a:t>10U for players 8 or 9 years old (2014/15) on or before Dec. 31</a:t>
            </a:r>
            <a:r>
              <a:rPr lang="en-US" sz="2000" baseline="30000" dirty="0"/>
              <a:t>st</a:t>
            </a:r>
            <a:r>
              <a:rPr lang="en-US" sz="2000" dirty="0"/>
              <a:t> </a:t>
            </a:r>
          </a:p>
          <a:p>
            <a:r>
              <a:rPr lang="en-US" sz="2000" dirty="0">
                <a:solidFill>
                  <a:schemeClr val="accent2">
                    <a:lumMod val="75000"/>
                  </a:schemeClr>
                </a:solidFill>
              </a:rPr>
              <a:t>12U for players 10 or 11 years old (2012/13) on or before Dec. 31</a:t>
            </a:r>
            <a:r>
              <a:rPr lang="en-US" sz="2000" baseline="30000" dirty="0">
                <a:solidFill>
                  <a:schemeClr val="accent2">
                    <a:lumMod val="75000"/>
                  </a:schemeClr>
                </a:solidFill>
              </a:rPr>
              <a:t>st</a:t>
            </a:r>
            <a:r>
              <a:rPr lang="en-US" sz="2000" dirty="0">
                <a:solidFill>
                  <a:schemeClr val="accent2">
                    <a:lumMod val="75000"/>
                  </a:schemeClr>
                </a:solidFill>
              </a:rPr>
              <a:t> </a:t>
            </a:r>
          </a:p>
          <a:p>
            <a:r>
              <a:rPr lang="en-US" sz="2000" dirty="0"/>
              <a:t>14U for players 12 or 13 years old (2010/11) on or before Dec. 31</a:t>
            </a:r>
            <a:r>
              <a:rPr lang="en-US" sz="2000" baseline="30000" dirty="0"/>
              <a:t>st</a:t>
            </a:r>
            <a:r>
              <a:rPr lang="en-US" sz="2000" dirty="0"/>
              <a:t> </a:t>
            </a:r>
          </a:p>
          <a:p>
            <a:r>
              <a:rPr lang="en-US" sz="2000" dirty="0">
                <a:solidFill>
                  <a:schemeClr val="accent2">
                    <a:lumMod val="75000"/>
                  </a:schemeClr>
                </a:solidFill>
              </a:rPr>
              <a:t>16U for players 14 or 15 years old (2008/09) on or before Dec. 31</a:t>
            </a:r>
            <a:r>
              <a:rPr lang="en-US" sz="2000" baseline="30000" dirty="0">
                <a:solidFill>
                  <a:schemeClr val="accent2">
                    <a:lumMod val="75000"/>
                  </a:schemeClr>
                </a:solidFill>
              </a:rPr>
              <a:t>st</a:t>
            </a:r>
            <a:r>
              <a:rPr lang="en-US" sz="2000" dirty="0">
                <a:solidFill>
                  <a:schemeClr val="accent2">
                    <a:lumMod val="75000"/>
                  </a:schemeClr>
                </a:solidFill>
              </a:rPr>
              <a:t> </a:t>
            </a:r>
          </a:p>
          <a:p>
            <a:r>
              <a:rPr lang="en-US" sz="2000" dirty="0"/>
              <a:t>19U for players 16, 17, or 18 years old (2005/06/07) on or before Dec. 31</a:t>
            </a:r>
            <a:r>
              <a:rPr lang="en-US" sz="2000" baseline="30000" dirty="0"/>
              <a:t>st</a:t>
            </a:r>
            <a:r>
              <a:rPr lang="en-US" sz="2000" dirty="0"/>
              <a:t> </a:t>
            </a:r>
          </a:p>
        </p:txBody>
      </p:sp>
      <p:pic>
        <p:nvPicPr>
          <p:cNvPr id="4" name="Picture 3">
            <a:extLst>
              <a:ext uri="{FF2B5EF4-FFF2-40B4-BE49-F238E27FC236}">
                <a16:creationId xmlns:a16="http://schemas.microsoft.com/office/drawing/2014/main" id="{FA0428AC-A24B-F07A-034E-73F59F829DCF}"/>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1993815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solidFill>
                  <a:schemeClr val="accent2">
                    <a:lumMod val="75000"/>
                  </a:schemeClr>
                </a:solidFill>
              </a:rPr>
              <a:t>MANDATORY COACH MEETING</a:t>
            </a:r>
          </a:p>
        </p:txBody>
      </p:sp>
      <p:sp>
        <p:nvSpPr>
          <p:cNvPr id="3" name="Content Placeholder 2"/>
          <p:cNvSpPr>
            <a:spLocks noGrp="1"/>
          </p:cNvSpPr>
          <p:nvPr>
            <p:ph idx="1"/>
          </p:nvPr>
        </p:nvSpPr>
        <p:spPr>
          <a:xfrm>
            <a:off x="677334" y="1839158"/>
            <a:ext cx="8405706" cy="3799741"/>
          </a:xfrm>
          <a:solidFill>
            <a:srgbClr val="FFFF00"/>
          </a:solidFill>
          <a:ln>
            <a:solidFill>
              <a:schemeClr val="accent1"/>
            </a:solidFill>
          </a:ln>
        </p:spPr>
        <p:txBody>
          <a:bodyPr vert="horz" lIns="91440" tIns="45720" rIns="91440" bIns="45720" rtlCol="0" anchor="t">
            <a:noAutofit/>
          </a:bodyPr>
          <a:lstStyle/>
          <a:p>
            <a:r>
              <a:rPr lang="en-US" sz="2200" dirty="0"/>
              <a:t>Wednesday, AUGUST 23</a:t>
            </a:r>
            <a:r>
              <a:rPr lang="en-US" sz="2200" baseline="30000" dirty="0"/>
              <a:t>rd</a:t>
            </a:r>
            <a:r>
              <a:rPr lang="en-US" sz="2200" dirty="0"/>
              <a:t> Online meeting</a:t>
            </a:r>
          </a:p>
          <a:p>
            <a:r>
              <a:rPr lang="en-US" sz="2200" dirty="0"/>
              <a:t>Tentative schedule is below: </a:t>
            </a:r>
          </a:p>
          <a:p>
            <a:r>
              <a:rPr lang="en-US" sz="2200" dirty="0"/>
              <a:t>5U/6U division meeting – 5:15-5:45pm</a:t>
            </a:r>
          </a:p>
          <a:p>
            <a:r>
              <a:rPr lang="en-US" sz="2200" dirty="0"/>
              <a:t>8U division meeting – 6:00-6:30pm</a:t>
            </a:r>
          </a:p>
          <a:p>
            <a:r>
              <a:rPr lang="en-US" sz="2200" dirty="0"/>
              <a:t>10U division meeting – 6:45-7:15pm</a:t>
            </a:r>
          </a:p>
          <a:p>
            <a:r>
              <a:rPr lang="en-US" sz="2200" dirty="0"/>
              <a:t>12U/14U division meeting – 7:30-8:00pm</a:t>
            </a:r>
          </a:p>
          <a:p>
            <a:r>
              <a:rPr lang="en-US" sz="2200" dirty="0"/>
              <a:t>Go over important details for the season with the Division Coordinator, Coach Administrator &amp; Coach Coordinator</a:t>
            </a:r>
          </a:p>
          <a:p>
            <a:pPr marL="0" indent="0">
              <a:buNone/>
            </a:pPr>
            <a:endParaRPr lang="en-US" sz="2800" dirty="0"/>
          </a:p>
        </p:txBody>
      </p:sp>
      <p:pic>
        <p:nvPicPr>
          <p:cNvPr id="4" name="Picture 3">
            <a:extLst>
              <a:ext uri="{FF2B5EF4-FFF2-40B4-BE49-F238E27FC236}">
                <a16:creationId xmlns:a16="http://schemas.microsoft.com/office/drawing/2014/main" id="{EE9F162D-417C-0C36-ECE7-3F2C867E3D2D}"/>
              </a:ext>
            </a:extLst>
          </p:cNvPr>
          <p:cNvPicPr>
            <a:picLocks noChangeAspect="1"/>
          </p:cNvPicPr>
          <p:nvPr/>
        </p:nvPicPr>
        <p:blipFill>
          <a:blip r:embed="rId2"/>
          <a:srcRect/>
          <a:stretch/>
        </p:blipFill>
        <p:spPr>
          <a:xfrm>
            <a:off x="10006401" y="4716766"/>
            <a:ext cx="1844067" cy="1844067"/>
          </a:xfrm>
          <a:prstGeom prst="rect">
            <a:avLst/>
          </a:prstGeom>
        </p:spPr>
      </p:pic>
    </p:spTree>
    <p:extLst>
      <p:ext uri="{BB962C8B-B14F-4D97-AF65-F5344CB8AC3E}">
        <p14:creationId xmlns:p14="http://schemas.microsoft.com/office/powerpoint/2010/main" val="914945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6185"/>
            <a:ext cx="8596668" cy="1684215"/>
          </a:xfrm>
        </p:spPr>
        <p:txBody>
          <a:bodyPr>
            <a:normAutofit/>
          </a:bodyPr>
          <a:lstStyle/>
          <a:p>
            <a:r>
              <a:rPr lang="en-US" sz="4800" b="1" u="sng" dirty="0">
                <a:solidFill>
                  <a:schemeClr val="accent2">
                    <a:lumMod val="75000"/>
                  </a:schemeClr>
                </a:solidFill>
              </a:rPr>
              <a:t>COACH CERTIFICATIONS</a:t>
            </a:r>
            <a:r>
              <a:rPr lang="en-US" sz="4800" dirty="0">
                <a:solidFill>
                  <a:schemeClr val="accent2">
                    <a:lumMod val="75000"/>
                  </a:schemeClr>
                </a:solidFill>
              </a:rPr>
              <a:t>	</a:t>
            </a:r>
            <a:r>
              <a:rPr lang="en-US" sz="4800" dirty="0"/>
              <a:t>		</a:t>
            </a:r>
          </a:p>
        </p:txBody>
      </p:sp>
      <p:sp>
        <p:nvSpPr>
          <p:cNvPr id="3" name="Content Placeholder 2"/>
          <p:cNvSpPr>
            <a:spLocks noGrp="1"/>
          </p:cNvSpPr>
          <p:nvPr>
            <p:ph idx="1"/>
          </p:nvPr>
        </p:nvSpPr>
        <p:spPr>
          <a:xfrm>
            <a:off x="677334" y="1263856"/>
            <a:ext cx="9770172" cy="5410370"/>
          </a:xfrm>
        </p:spPr>
        <p:txBody>
          <a:bodyPr vert="horz" lIns="91440" tIns="45720" rIns="91440" bIns="45720" rtlCol="0" anchor="t">
            <a:normAutofit fontScale="92500" lnSpcReduction="10000"/>
          </a:bodyPr>
          <a:lstStyle/>
          <a:p>
            <a:r>
              <a:rPr lang="en-US" sz="2600" dirty="0"/>
              <a:t>All Coaches (Head Coach and Asst. Coach) must have the following </a:t>
            </a:r>
            <a:r>
              <a:rPr lang="en-US" sz="2600" u="sng" dirty="0">
                <a:solidFill>
                  <a:srgbClr val="FF0000"/>
                </a:solidFill>
              </a:rPr>
              <a:t>8 items</a:t>
            </a:r>
            <a:r>
              <a:rPr lang="en-US" sz="2600" dirty="0">
                <a:solidFill>
                  <a:srgbClr val="FF0000"/>
                </a:solidFill>
              </a:rPr>
              <a:t> </a:t>
            </a:r>
            <a:r>
              <a:rPr lang="en-US" sz="2600" dirty="0"/>
              <a:t>completed to be certified to coach.</a:t>
            </a:r>
          </a:p>
          <a:p>
            <a:pPr marL="0" indent="0">
              <a:buNone/>
            </a:pPr>
            <a:endParaRPr lang="en-US" sz="2600" dirty="0"/>
          </a:p>
          <a:p>
            <a:pPr lvl="1"/>
            <a:r>
              <a:rPr lang="en-US" sz="2400" dirty="0"/>
              <a:t>1</a:t>
            </a:r>
            <a:r>
              <a:rPr lang="en-US" sz="2400" b="1" dirty="0"/>
              <a:t>.</a:t>
            </a:r>
            <a:r>
              <a:rPr lang="en-US" sz="2400" b="1" dirty="0">
                <a:solidFill>
                  <a:schemeClr val="accent2"/>
                </a:solidFill>
              </a:rPr>
              <a:t> </a:t>
            </a:r>
            <a:r>
              <a:rPr lang="en-US" sz="2400" b="1" dirty="0">
                <a:solidFill>
                  <a:schemeClr val="accent2">
                    <a:lumMod val="40000"/>
                    <a:lumOff val="60000"/>
                  </a:schemeClr>
                </a:solidFill>
              </a:rPr>
              <a:t> </a:t>
            </a:r>
            <a:r>
              <a:rPr lang="en-US" sz="2400" b="1" dirty="0">
                <a:solidFill>
                  <a:srgbClr val="7030A0"/>
                </a:solidFill>
              </a:rPr>
              <a:t>Current 2023 Volunteer Form</a:t>
            </a:r>
            <a:r>
              <a:rPr lang="en-US" sz="2400" b="1" dirty="0"/>
              <a:t>:  </a:t>
            </a:r>
          </a:p>
          <a:p>
            <a:pPr lvl="2"/>
            <a:r>
              <a:rPr lang="en-US" sz="2400" i="1" dirty="0"/>
              <a:t>Sign up on ayso.bluesombrero.com </a:t>
            </a:r>
          </a:p>
          <a:p>
            <a:pPr lvl="2"/>
            <a:r>
              <a:rPr lang="en-US" sz="2400" i="1" dirty="0"/>
              <a:t>Link is at </a:t>
            </a:r>
            <a:r>
              <a:rPr lang="en-US" sz="2400" i="1" dirty="0">
                <a:hlinkClick r:id="rId2"/>
              </a:rPr>
              <a:t>www.ayso779.org</a:t>
            </a:r>
            <a:r>
              <a:rPr lang="en-US" sz="2400" i="1" dirty="0"/>
              <a:t>  </a:t>
            </a:r>
          </a:p>
          <a:p>
            <a:pPr lvl="1"/>
            <a:r>
              <a:rPr lang="en-US" sz="2400" dirty="0"/>
              <a:t>2.  </a:t>
            </a:r>
            <a:r>
              <a:rPr lang="en-US" sz="2400" b="1" dirty="0">
                <a:solidFill>
                  <a:srgbClr val="0541C3"/>
                </a:solidFill>
              </a:rPr>
              <a:t>Safe Haven Certification </a:t>
            </a:r>
          </a:p>
          <a:p>
            <a:pPr lvl="2"/>
            <a:r>
              <a:rPr lang="en-US" sz="2400" i="1" dirty="0">
                <a:solidFill>
                  <a:schemeClr val="tx1"/>
                </a:solidFill>
              </a:rPr>
              <a:t>(if completed in 2016 or later, does not have to be redone):  </a:t>
            </a:r>
          </a:p>
          <a:p>
            <a:pPr lvl="2"/>
            <a:r>
              <a:rPr lang="en-US" sz="2400" i="1" dirty="0"/>
              <a:t>Sign in to </a:t>
            </a:r>
            <a:r>
              <a:rPr lang="en-US" sz="2400" i="1" dirty="0">
                <a:hlinkClick r:id="rId3"/>
              </a:rPr>
              <a:t>www.aysou.org</a:t>
            </a:r>
            <a:r>
              <a:rPr lang="en-US" sz="2400" i="1" dirty="0"/>
              <a:t> </a:t>
            </a:r>
          </a:p>
          <a:p>
            <a:pPr lvl="2"/>
            <a:r>
              <a:rPr lang="en-US" sz="2400" i="1" dirty="0"/>
              <a:t>Found in Online Courses, then Safe Haven courses</a:t>
            </a:r>
          </a:p>
          <a:p>
            <a:pPr lvl="2"/>
            <a:r>
              <a:rPr lang="en-US" sz="2400" i="1" dirty="0"/>
              <a:t>Complete all sections</a:t>
            </a:r>
          </a:p>
          <a:p>
            <a:pPr lvl="2"/>
            <a:r>
              <a:rPr lang="en-US" sz="2400" i="1" dirty="0"/>
              <a:t>Free of charge</a:t>
            </a:r>
          </a:p>
          <a:p>
            <a:pPr marL="914400" lvl="2" indent="0">
              <a:buNone/>
            </a:pPr>
            <a:endParaRPr lang="en-US" sz="2400" dirty="0"/>
          </a:p>
          <a:p>
            <a:pPr lvl="1"/>
            <a:endParaRPr lang="en-US" sz="1900" dirty="0"/>
          </a:p>
          <a:p>
            <a:pPr marL="457200" lvl="1" indent="0">
              <a:buNone/>
            </a:pPr>
            <a:endParaRPr lang="en-US" sz="1900" dirty="0"/>
          </a:p>
          <a:p>
            <a:pPr lvl="1"/>
            <a:endParaRPr lang="en-US" sz="1900" dirty="0"/>
          </a:p>
          <a:p>
            <a:pPr lvl="1"/>
            <a:endParaRPr lang="en-US" sz="1900" dirty="0"/>
          </a:p>
          <a:p>
            <a:pPr lvl="1"/>
            <a:endParaRPr lang="en-US" sz="1900" dirty="0"/>
          </a:p>
          <a:p>
            <a:pPr lvl="1"/>
            <a:endParaRPr lang="en-US" dirty="0"/>
          </a:p>
        </p:txBody>
      </p:sp>
      <p:pic>
        <p:nvPicPr>
          <p:cNvPr id="4" name="Picture 3">
            <a:extLst>
              <a:ext uri="{FF2B5EF4-FFF2-40B4-BE49-F238E27FC236}">
                <a16:creationId xmlns:a16="http://schemas.microsoft.com/office/drawing/2014/main" id="{1FF832C6-9531-2BD7-583B-F33E7079D1FB}"/>
              </a:ext>
            </a:extLst>
          </p:cNvPr>
          <p:cNvPicPr>
            <a:picLocks noChangeAspect="1"/>
          </p:cNvPicPr>
          <p:nvPr/>
        </p:nvPicPr>
        <p:blipFill>
          <a:blip r:embed="rId4"/>
          <a:srcRect/>
          <a:stretch/>
        </p:blipFill>
        <p:spPr>
          <a:xfrm>
            <a:off x="10006401" y="4716766"/>
            <a:ext cx="1844067" cy="1844067"/>
          </a:xfrm>
          <a:prstGeom prst="rect">
            <a:avLst/>
          </a:prstGeom>
        </p:spPr>
      </p:pic>
    </p:spTree>
    <p:extLst>
      <p:ext uri="{BB962C8B-B14F-4D97-AF65-F5344CB8AC3E}">
        <p14:creationId xmlns:p14="http://schemas.microsoft.com/office/powerpoint/2010/main" val="217280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0"/>
            <a:ext cx="8596668" cy="1030840"/>
          </a:xfrm>
        </p:spPr>
        <p:txBody>
          <a:bodyPr/>
          <a:lstStyle/>
          <a:p>
            <a:r>
              <a:rPr lang="en-US" sz="4800" b="1" u="sng" dirty="0">
                <a:solidFill>
                  <a:schemeClr val="accent2">
                    <a:lumMod val="75000"/>
                  </a:schemeClr>
                </a:solidFill>
              </a:rPr>
              <a:t>COACH CERTIFICATIONS</a:t>
            </a:r>
            <a:r>
              <a:rPr lang="en-US" dirty="0"/>
              <a:t>		</a:t>
            </a:r>
          </a:p>
        </p:txBody>
      </p:sp>
      <p:sp>
        <p:nvSpPr>
          <p:cNvPr id="3" name="Content Placeholder 2"/>
          <p:cNvSpPr>
            <a:spLocks noGrp="1"/>
          </p:cNvSpPr>
          <p:nvPr>
            <p:ph idx="1"/>
          </p:nvPr>
        </p:nvSpPr>
        <p:spPr>
          <a:xfrm>
            <a:off x="117230" y="1162595"/>
            <a:ext cx="9454787" cy="5603965"/>
          </a:xfrm>
        </p:spPr>
        <p:txBody>
          <a:bodyPr vert="horz" lIns="91440" tIns="45720" rIns="91440" bIns="45720" rtlCol="0" anchor="t">
            <a:normAutofit/>
          </a:bodyPr>
          <a:lstStyle/>
          <a:p>
            <a:pPr lvl="1"/>
            <a:r>
              <a:rPr lang="en-US" sz="2200" dirty="0"/>
              <a:t> 3. </a:t>
            </a:r>
            <a:r>
              <a:rPr lang="en-US" sz="2200" b="1" dirty="0">
                <a:solidFill>
                  <a:schemeClr val="accent4">
                    <a:lumMod val="75000"/>
                  </a:schemeClr>
                </a:solidFill>
              </a:rPr>
              <a:t>Concussion Training Certification (only need to complete once)</a:t>
            </a:r>
            <a:r>
              <a:rPr lang="en-US" sz="2200" b="1" dirty="0"/>
              <a:t>: </a:t>
            </a:r>
          </a:p>
          <a:p>
            <a:pPr lvl="2"/>
            <a:r>
              <a:rPr lang="en-US" sz="2200" i="1" dirty="0"/>
              <a:t>Sign in to </a:t>
            </a:r>
            <a:r>
              <a:rPr lang="en-US" sz="2200" i="1" dirty="0">
                <a:hlinkClick r:id="rId2"/>
              </a:rPr>
              <a:t>www.aysou.org</a:t>
            </a:r>
            <a:r>
              <a:rPr lang="en-US" sz="2200" i="1" dirty="0"/>
              <a:t> </a:t>
            </a:r>
          </a:p>
          <a:p>
            <a:pPr lvl="2"/>
            <a:r>
              <a:rPr lang="en-US" sz="2200" i="1" dirty="0"/>
              <a:t>Found in Online Courses, then Safe Haven Courses</a:t>
            </a:r>
          </a:p>
          <a:p>
            <a:pPr lvl="2"/>
            <a:r>
              <a:rPr lang="en-US" sz="2200" i="1" dirty="0"/>
              <a:t>Complete all sections of the course</a:t>
            </a:r>
          </a:p>
          <a:p>
            <a:pPr lvl="2"/>
            <a:r>
              <a:rPr lang="en-US" sz="2200" i="1" dirty="0"/>
              <a:t>Free of charge</a:t>
            </a:r>
            <a:endParaRPr lang="en-US" sz="2200" b="1" i="1" dirty="0">
              <a:solidFill>
                <a:srgbClr val="FF0000"/>
              </a:solidFill>
            </a:endParaRPr>
          </a:p>
          <a:p>
            <a:pPr lvl="1"/>
            <a:r>
              <a:rPr lang="en-US" sz="2200" dirty="0">
                <a:solidFill>
                  <a:schemeClr val="tx1"/>
                </a:solidFill>
              </a:rPr>
              <a:t>4. </a:t>
            </a:r>
            <a:r>
              <a:rPr lang="en-US" sz="2200" b="1" dirty="0">
                <a:solidFill>
                  <a:srgbClr val="0070C0"/>
                </a:solidFill>
              </a:rPr>
              <a:t>Sudden Cardiac Arrest Training</a:t>
            </a:r>
          </a:p>
          <a:p>
            <a:pPr lvl="2"/>
            <a:r>
              <a:rPr lang="en-US" sz="2200" i="1" dirty="0">
                <a:solidFill>
                  <a:schemeClr val="tx1">
                    <a:lumMod val="95000"/>
                    <a:lumOff val="5000"/>
                  </a:schemeClr>
                </a:solidFill>
              </a:rPr>
              <a:t>Sign in to </a:t>
            </a:r>
            <a:r>
              <a:rPr lang="en-US" sz="2200" i="1" dirty="0">
                <a:solidFill>
                  <a:schemeClr val="tx1">
                    <a:lumMod val="95000"/>
                    <a:lumOff val="5000"/>
                  </a:schemeClr>
                </a:solidFill>
                <a:hlinkClick r:id="rId3">
                  <a:extLst>
                    <a:ext uri="{A12FA001-AC4F-418D-AE19-62706E023703}">
                      <ahyp:hlinkClr xmlns:ahyp="http://schemas.microsoft.com/office/drawing/2018/hyperlinkcolor" val="tx"/>
                    </a:ext>
                  </a:extLst>
                </a:hlinkClick>
              </a:rPr>
              <a:t>www.aysou.org</a:t>
            </a:r>
            <a:endParaRPr lang="en-US" sz="2200" i="1" dirty="0">
              <a:solidFill>
                <a:schemeClr val="tx1">
                  <a:lumMod val="95000"/>
                  <a:lumOff val="5000"/>
                </a:schemeClr>
              </a:solidFill>
            </a:endParaRPr>
          </a:p>
          <a:p>
            <a:pPr lvl="2"/>
            <a:r>
              <a:rPr lang="en-US" sz="2200" i="1" dirty="0">
                <a:solidFill>
                  <a:schemeClr val="tx1">
                    <a:lumMod val="95000"/>
                    <a:lumOff val="5000"/>
                  </a:schemeClr>
                </a:solidFill>
              </a:rPr>
              <a:t>Found in Online Courses, then Safe Haven Courses</a:t>
            </a:r>
          </a:p>
          <a:p>
            <a:pPr lvl="2"/>
            <a:r>
              <a:rPr lang="en-US" sz="2200" i="1" dirty="0">
                <a:solidFill>
                  <a:schemeClr val="tx1">
                    <a:lumMod val="95000"/>
                    <a:lumOff val="5000"/>
                  </a:schemeClr>
                </a:solidFill>
              </a:rPr>
              <a:t>Complete all sections of the course</a:t>
            </a:r>
          </a:p>
          <a:p>
            <a:pPr lvl="1"/>
            <a:r>
              <a:rPr lang="en-US" sz="2200" dirty="0">
                <a:solidFill>
                  <a:schemeClr val="tx1"/>
                </a:solidFill>
              </a:rPr>
              <a:t>5.</a:t>
            </a:r>
            <a:r>
              <a:rPr lang="en-US" sz="2200" b="1" dirty="0">
                <a:solidFill>
                  <a:srgbClr val="FF0000"/>
                </a:solidFill>
              </a:rPr>
              <a:t> Complete Background check via Risk Status link</a:t>
            </a:r>
          </a:p>
          <a:p>
            <a:pPr lvl="2"/>
            <a:r>
              <a:rPr lang="en-US" sz="2200" i="1" dirty="0"/>
              <a:t>In your volunteer account click the renew and update all links. </a:t>
            </a:r>
          </a:p>
        </p:txBody>
      </p:sp>
      <p:pic>
        <p:nvPicPr>
          <p:cNvPr id="4" name="Picture 3">
            <a:extLst>
              <a:ext uri="{FF2B5EF4-FFF2-40B4-BE49-F238E27FC236}">
                <a16:creationId xmlns:a16="http://schemas.microsoft.com/office/drawing/2014/main" id="{F62FDF3F-0844-D82D-4BDC-D2854333742F}"/>
              </a:ext>
            </a:extLst>
          </p:cNvPr>
          <p:cNvPicPr>
            <a:picLocks noChangeAspect="1"/>
          </p:cNvPicPr>
          <p:nvPr/>
        </p:nvPicPr>
        <p:blipFill>
          <a:blip r:embed="rId4"/>
          <a:srcRect/>
          <a:stretch/>
        </p:blipFill>
        <p:spPr>
          <a:xfrm>
            <a:off x="10006401" y="4716766"/>
            <a:ext cx="1844067" cy="1844067"/>
          </a:xfrm>
          <a:prstGeom prst="rect">
            <a:avLst/>
          </a:prstGeom>
        </p:spPr>
      </p:pic>
    </p:spTree>
    <p:extLst>
      <p:ext uri="{BB962C8B-B14F-4D97-AF65-F5344CB8AC3E}">
        <p14:creationId xmlns:p14="http://schemas.microsoft.com/office/powerpoint/2010/main" val="265999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additive="base">
                                        <p:cTn id="3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1467</TotalTime>
  <Words>3322</Words>
  <Application>Microsoft Office PowerPoint</Application>
  <PresentationFormat>Widescreen</PresentationFormat>
  <Paragraphs>342</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Lato</vt:lpstr>
      <vt:lpstr>Trebuchet MS</vt:lpstr>
      <vt:lpstr>Wingdings 3</vt:lpstr>
      <vt:lpstr>Facet</vt:lpstr>
      <vt:lpstr>PowerPoint Presentation</vt:lpstr>
      <vt:lpstr>WELCOME TO CHINO  HILLS AYSO 779</vt:lpstr>
      <vt:lpstr>CHINO HILLS AYSO  REGION 779</vt:lpstr>
      <vt:lpstr>SIX AYSO PHILOSOPHIES </vt:lpstr>
      <vt:lpstr>DIVISION COORDINATORS</vt:lpstr>
      <vt:lpstr>AYSO AGE MATRIX </vt:lpstr>
      <vt:lpstr>MANDATORY COACH MEETING</vt:lpstr>
      <vt:lpstr>COACH CERTIFICATIONS   </vt:lpstr>
      <vt:lpstr>COACH CERTIFICATIONS  </vt:lpstr>
      <vt:lpstr>COACH CERTIFICATIONS  </vt:lpstr>
      <vt:lpstr>COACH CERTIFICATIONS</vt:lpstr>
      <vt:lpstr>AYSO 779 COACH CERTIFICATION CLINICS</vt:lpstr>
      <vt:lpstr>COACH ID BADGES</vt:lpstr>
      <vt:lpstr>COACH SUPPLIES </vt:lpstr>
      <vt:lpstr>COACH CONDUCT</vt:lpstr>
      <vt:lpstr>PRACTICE SITES</vt:lpstr>
      <vt:lpstr>PRACTICE SITES</vt:lpstr>
      <vt:lpstr>PRACTICE SITES</vt:lpstr>
      <vt:lpstr>COACH/PARENT MEETING</vt:lpstr>
      <vt:lpstr>UK TRAINING</vt:lpstr>
      <vt:lpstr>5U &amp; 6U GUIDELINES</vt:lpstr>
      <vt:lpstr>8U GUIDELINES</vt:lpstr>
      <vt:lpstr>NO HEADING RULE 12U AND BELOW</vt:lpstr>
      <vt:lpstr>10U GUIDELINES</vt:lpstr>
      <vt:lpstr>PowerPoint Presentation</vt:lpstr>
      <vt:lpstr>12U GUIDELINES</vt:lpstr>
      <vt:lpstr>14U GUIDELINES</vt:lpstr>
      <vt:lpstr>16U GUIDELINES</vt:lpstr>
      <vt:lpstr>19U GUIDELINES</vt:lpstr>
      <vt:lpstr>COACH CONTACTS</vt:lpstr>
      <vt:lpstr>AYSO LAW CHANGES</vt:lpstr>
      <vt:lpstr>AYSO LAW CHANGES</vt:lpstr>
      <vt:lpstr>AYSO LAW CHANGES</vt:lpstr>
      <vt:lpstr>AYSO LAW CHANGES</vt:lpstr>
      <vt:lpstr>AYSO LAW CHANGES</vt:lpstr>
      <vt:lpstr>Post Season Invitational Acceptance Guidelines</vt:lpstr>
      <vt:lpstr>Coaching Resources </vt:lpstr>
      <vt:lpstr>THANK YOU FOR VOLUNTEERING!   YOU MAKE A DIFFERENCE!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Chino Hills AYSO 779</dc:title>
  <dc:creator>Scott Jacobus</dc:creator>
  <cp:lastModifiedBy>Steve Young</cp:lastModifiedBy>
  <cp:revision>310</cp:revision>
  <dcterms:created xsi:type="dcterms:W3CDTF">2016-07-23T02:04:56Z</dcterms:created>
  <dcterms:modified xsi:type="dcterms:W3CDTF">2023-08-04T00:02:14Z</dcterms:modified>
</cp:coreProperties>
</file>